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theme/themeOverride1.xml" ContentType="application/vnd.openxmlformats-officedocument.themeOverr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>
  <p:sldMasterIdLst>
    <p:sldMasterId id="2147484167" r:id="rId1"/>
  </p:sldMasterIdLst>
  <p:notesMasterIdLst>
    <p:notesMasterId r:id="rId40"/>
  </p:notesMasterIdLst>
  <p:handoutMasterIdLst>
    <p:handoutMasterId r:id="rId41"/>
  </p:handoutMasterIdLst>
  <p:sldIdLst>
    <p:sldId id="386" r:id="rId2"/>
    <p:sldId id="491" r:id="rId3"/>
    <p:sldId id="488" r:id="rId4"/>
    <p:sldId id="492" r:id="rId5"/>
    <p:sldId id="501" r:id="rId6"/>
    <p:sldId id="498" r:id="rId7"/>
    <p:sldId id="530" r:id="rId8"/>
    <p:sldId id="541" r:id="rId9"/>
    <p:sldId id="531" r:id="rId10"/>
    <p:sldId id="502" r:id="rId11"/>
    <p:sldId id="545" r:id="rId12"/>
    <p:sldId id="410" r:id="rId13"/>
    <p:sldId id="546" r:id="rId14"/>
    <p:sldId id="503" r:id="rId15"/>
    <p:sldId id="538" r:id="rId16"/>
    <p:sldId id="539" r:id="rId17"/>
    <p:sldId id="505" r:id="rId18"/>
    <p:sldId id="528" r:id="rId19"/>
    <p:sldId id="521" r:id="rId20"/>
    <p:sldId id="522" r:id="rId21"/>
    <p:sldId id="527" r:id="rId22"/>
    <p:sldId id="549" r:id="rId23"/>
    <p:sldId id="519" r:id="rId24"/>
    <p:sldId id="523" r:id="rId25"/>
    <p:sldId id="524" r:id="rId26"/>
    <p:sldId id="547" r:id="rId27"/>
    <p:sldId id="520" r:id="rId28"/>
    <p:sldId id="525" r:id="rId29"/>
    <p:sldId id="529" r:id="rId30"/>
    <p:sldId id="532" r:id="rId31"/>
    <p:sldId id="533" r:id="rId32"/>
    <p:sldId id="537" r:id="rId33"/>
    <p:sldId id="534" r:id="rId34"/>
    <p:sldId id="535" r:id="rId35"/>
    <p:sldId id="536" r:id="rId36"/>
    <p:sldId id="543" r:id="rId37"/>
    <p:sldId id="544" r:id="rId38"/>
    <p:sldId id="384" r:id="rId39"/>
  </p:sldIdLst>
  <p:sldSz cx="9144000" cy="6858000" type="screen4x3"/>
  <p:notesSz cx="6797675" cy="9926638"/>
  <p:embeddedFontLst>
    <p:embeddedFont>
      <p:font typeface="Wingdings 3" panose="05040102010807070707" pitchFamily="18" charset="2"/>
      <p:regular r:id="rId42"/>
    </p:embeddedFont>
    <p:embeddedFont>
      <p:font typeface="Arial Black" panose="020B0A04020102020204" pitchFamily="34" charset="0"/>
      <p:bold r:id="rId43"/>
    </p:embeddedFont>
    <p:embeddedFont>
      <p:font typeface="Century Gothic" panose="020B0502020202020204" pitchFamily="34" charset="0"/>
      <p:regular r:id="rId44"/>
      <p:bold r:id="rId45"/>
      <p:italic r:id="rId46"/>
      <p:boldItalic r:id="rId47"/>
    </p:embeddedFont>
    <p:embeddedFont>
      <p:font typeface="Calibri" panose="020F0502020204030204" pitchFamily="34" charset="0"/>
      <p:regular r:id="rId48"/>
      <p:bold r:id="rId49"/>
      <p:italic r:id="rId50"/>
      <p:boldItalic r:id="rId51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orota Linowiecka" initials="DL" lastIdx="0" clrIdx="0">
    <p:extLst>
      <p:ext uri="{19B8F6BF-5375-455C-9EA6-DF929625EA0E}">
        <p15:presenceInfo xmlns:p15="http://schemas.microsoft.com/office/powerpoint/2012/main" userId="S-1-5-21-2374066549-302175827-3690866963-121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C33A37"/>
    <a:srgbClr val="D9B725"/>
    <a:srgbClr val="DACCEE"/>
    <a:srgbClr val="FFBE86"/>
    <a:srgbClr val="FFD8B9"/>
    <a:srgbClr val="CCCC00"/>
    <a:srgbClr val="0078A2"/>
    <a:srgbClr val="DEFEB8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Styl pośredni 2 — Ak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F2DE63D5-997A-4646-A377-4702673A728D}" styleName="Styl jasny 2 — Ak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72833802-FEF1-4C79-8D5D-14CF1EAF98D9}" styleName="Styl jasny 2 — Ak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1FECB4D8-DB02-4DC6-A0A2-4F2EBAE1DC90}" styleName="Styl pośredni 1 — Ak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9DCAF9ED-07DC-4A11-8D7F-57B35C25682E}" styleName="Styl pośredni 1 — Ak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00A15C55-8517-42AA-B614-E9B94910E393}" styleName="Styl pośredni 2 — Ak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Styl pośredni 2 — Ak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Styl pośredni 2 — Ak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0A1B5D5-9B99-4C35-A422-299274C87663}" styleName="Styl pośredni 1 — Ak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B301B821-A1FF-4177-AEE7-76D212191A09}" styleName="Styl pośredni 1 — Ak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21E4AEA4-8DFA-4A89-87EB-49C32662AFE0}" styleName="Styl pośredni 2 — Ak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9C7853C-536D-4A76-A0AE-DD22124D55A5}" styleName="Styl z motywem 1 — Ak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99" autoAdjust="0"/>
    <p:restoredTop sz="95116" autoAdjust="0"/>
  </p:normalViewPr>
  <p:slideViewPr>
    <p:cSldViewPr>
      <p:cViewPr varScale="1">
        <p:scale>
          <a:sx n="109" d="100"/>
          <a:sy n="109" d="100"/>
        </p:scale>
        <p:origin x="1674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7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36" d="100"/>
          <a:sy n="36" d="100"/>
        </p:scale>
        <p:origin x="-2046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1.fntdata"/><Relationship Id="rId47" Type="http://schemas.openxmlformats.org/officeDocument/2006/relationships/font" Target="fonts/font6.fntdata"/><Relationship Id="rId50" Type="http://schemas.openxmlformats.org/officeDocument/2006/relationships/font" Target="fonts/font9.fntdata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font" Target="fonts/font4.fntdata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3.fntdata"/><Relationship Id="rId52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2.fntdata"/><Relationship Id="rId48" Type="http://schemas.openxmlformats.org/officeDocument/2006/relationships/font" Target="fonts/font7.fntdata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font" Target="fonts/font10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5.fntdata"/><Relationship Id="rId20" Type="http://schemas.openxmlformats.org/officeDocument/2006/relationships/slide" Target="slides/slide19.xml"/><Relationship Id="rId41" Type="http://schemas.openxmlformats.org/officeDocument/2006/relationships/handoutMaster" Target="handoutMasters/handoutMaster1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8.fntdata"/></Relationships>
</file>

<file path=ppt/diagrams/_rels/data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iagrams/_rels/drawing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78667A5-1999-4170-ACB5-49B2CAD06F2D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l-PL"/>
        </a:p>
      </dgm:t>
    </dgm:pt>
    <dgm:pt modelId="{0B5D0A70-547A-43A6-A70F-3BB17C3BE40E}">
      <dgm:prSet phldrT="[Tekst]"/>
      <dgm:spPr>
        <a:solidFill>
          <a:schemeClr val="bg2">
            <a:lumMod val="90000"/>
          </a:schemeClr>
        </a:solidFill>
      </dgm:spPr>
      <dgm:t>
        <a:bodyPr/>
        <a:lstStyle/>
        <a:p>
          <a:r>
            <a:rPr lang="pl-PL" dirty="0" smtClean="0">
              <a:solidFill>
                <a:schemeClr val="accent3">
                  <a:lumMod val="75000"/>
                </a:schemeClr>
              </a:solidFill>
            </a:rPr>
            <a:t>Ogłasza programy priorytetowe</a:t>
          </a:r>
          <a:endParaRPr lang="pl-PL" dirty="0">
            <a:solidFill>
              <a:schemeClr val="accent3">
                <a:lumMod val="75000"/>
              </a:schemeClr>
            </a:solidFill>
          </a:endParaRPr>
        </a:p>
      </dgm:t>
    </dgm:pt>
    <dgm:pt modelId="{E5ACBF36-048A-41A4-A797-CE871A155638}" type="parTrans" cxnId="{B89C7758-B972-4354-BFEE-F01D2DF2B848}">
      <dgm:prSet/>
      <dgm:spPr/>
      <dgm:t>
        <a:bodyPr/>
        <a:lstStyle/>
        <a:p>
          <a:endParaRPr lang="pl-PL"/>
        </a:p>
      </dgm:t>
    </dgm:pt>
    <dgm:pt modelId="{93733B15-3411-4A3B-B411-44125E6E9DE2}" type="sibTrans" cxnId="{B89C7758-B972-4354-BFEE-F01D2DF2B848}">
      <dgm:prSet/>
      <dgm:spPr>
        <a:ln>
          <a:solidFill>
            <a:schemeClr val="bg2">
              <a:lumMod val="10000"/>
            </a:schemeClr>
          </a:solidFill>
        </a:ln>
      </dgm:spPr>
      <dgm:t>
        <a:bodyPr/>
        <a:lstStyle/>
        <a:p>
          <a:endParaRPr lang="pl-PL"/>
        </a:p>
      </dgm:t>
    </dgm:pt>
    <dgm:pt modelId="{CCE1DA3A-C675-42A9-B14F-EDB9CE6C30CD}">
      <dgm:prSet phldrT="[Tekst]"/>
      <dgm:spPr>
        <a:solidFill>
          <a:schemeClr val="bg2">
            <a:lumMod val="75000"/>
          </a:schemeClr>
        </a:solidFill>
      </dgm:spPr>
      <dgm:t>
        <a:bodyPr/>
        <a:lstStyle/>
        <a:p>
          <a:r>
            <a:rPr lang="pl-PL" dirty="0" smtClean="0">
              <a:solidFill>
                <a:schemeClr val="accent3">
                  <a:lumMod val="75000"/>
                </a:schemeClr>
              </a:solidFill>
            </a:rPr>
            <a:t>Ogłasza konkursy</a:t>
          </a:r>
          <a:endParaRPr lang="pl-PL" dirty="0">
            <a:solidFill>
              <a:schemeClr val="accent3">
                <a:lumMod val="75000"/>
              </a:schemeClr>
            </a:solidFill>
          </a:endParaRPr>
        </a:p>
      </dgm:t>
    </dgm:pt>
    <dgm:pt modelId="{365DF39E-D392-411C-BEAD-020DB4466312}" type="parTrans" cxnId="{006403C9-02F2-46A4-9165-C40010CCD151}">
      <dgm:prSet/>
      <dgm:spPr/>
      <dgm:t>
        <a:bodyPr/>
        <a:lstStyle/>
        <a:p>
          <a:endParaRPr lang="pl-PL"/>
        </a:p>
      </dgm:t>
    </dgm:pt>
    <dgm:pt modelId="{07A8A6E7-11FD-4739-A799-2022F636BEA1}" type="sibTrans" cxnId="{006403C9-02F2-46A4-9165-C40010CCD151}">
      <dgm:prSet/>
      <dgm:spPr/>
      <dgm:t>
        <a:bodyPr/>
        <a:lstStyle/>
        <a:p>
          <a:endParaRPr lang="pl-PL"/>
        </a:p>
      </dgm:t>
    </dgm:pt>
    <dgm:pt modelId="{300C19FD-1DD1-4601-816F-40A9E383A244}">
      <dgm:prSet phldrT="[Tekst]"/>
      <dgm:spPr>
        <a:solidFill>
          <a:schemeClr val="bg2">
            <a:lumMod val="50000"/>
          </a:schemeClr>
        </a:solidFill>
      </dgm:spPr>
      <dgm:t>
        <a:bodyPr/>
        <a:lstStyle/>
        <a:p>
          <a:r>
            <a:rPr lang="pl-PL" dirty="0" smtClean="0"/>
            <a:t>Realizuje programy wspólnie z NFOŚiGW </a:t>
          </a:r>
          <a:endParaRPr lang="pl-PL" dirty="0"/>
        </a:p>
      </dgm:t>
    </dgm:pt>
    <dgm:pt modelId="{539784F0-923C-4DF0-A3B1-75DF3992853C}" type="parTrans" cxnId="{3B4E7AF7-6006-4056-83DC-6FB9DD3E9540}">
      <dgm:prSet/>
      <dgm:spPr/>
      <dgm:t>
        <a:bodyPr/>
        <a:lstStyle/>
        <a:p>
          <a:endParaRPr lang="pl-PL"/>
        </a:p>
      </dgm:t>
    </dgm:pt>
    <dgm:pt modelId="{E65681AE-1DB6-499E-858B-BAB7CDA7D9C8}" type="sibTrans" cxnId="{3B4E7AF7-6006-4056-83DC-6FB9DD3E9540}">
      <dgm:prSet/>
      <dgm:spPr/>
      <dgm:t>
        <a:bodyPr/>
        <a:lstStyle/>
        <a:p>
          <a:endParaRPr lang="pl-PL"/>
        </a:p>
      </dgm:t>
    </dgm:pt>
    <dgm:pt modelId="{EE5ED92C-6B03-42B7-BFFD-B90AE590D2D5}">
      <dgm:prSet phldrT="[Tekst]"/>
      <dgm:spPr>
        <a:solidFill>
          <a:schemeClr val="bg2">
            <a:lumMod val="25000"/>
          </a:schemeClr>
        </a:solidFill>
      </dgm:spPr>
      <dgm:t>
        <a:bodyPr/>
        <a:lstStyle/>
        <a:p>
          <a:r>
            <a:rPr lang="pl-PL" dirty="0" smtClean="0"/>
            <a:t>Dofinansowuje zadania zgodnie z Zasadami udzielania pomocy finansowej </a:t>
          </a:r>
          <a:endParaRPr lang="pl-PL" dirty="0"/>
        </a:p>
      </dgm:t>
    </dgm:pt>
    <dgm:pt modelId="{FBDA7C49-8B8A-4599-916F-7196CD828315}" type="parTrans" cxnId="{786A936E-CF7F-4844-BBE4-BC4C73C1F374}">
      <dgm:prSet/>
      <dgm:spPr/>
      <dgm:t>
        <a:bodyPr/>
        <a:lstStyle/>
        <a:p>
          <a:endParaRPr lang="pl-PL"/>
        </a:p>
      </dgm:t>
    </dgm:pt>
    <dgm:pt modelId="{00B2C803-1273-498E-BAEC-F741A7363427}" type="sibTrans" cxnId="{786A936E-CF7F-4844-BBE4-BC4C73C1F374}">
      <dgm:prSet/>
      <dgm:spPr/>
      <dgm:t>
        <a:bodyPr/>
        <a:lstStyle/>
        <a:p>
          <a:endParaRPr lang="pl-PL"/>
        </a:p>
      </dgm:t>
    </dgm:pt>
    <dgm:pt modelId="{9D69E778-2B13-4C1D-BFAF-037B53EF736D}" type="pres">
      <dgm:prSet presAssocID="{278667A5-1999-4170-ACB5-49B2CAD06F2D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pl-PL"/>
        </a:p>
      </dgm:t>
    </dgm:pt>
    <dgm:pt modelId="{F759EBE9-A2F6-4027-9AD2-6917759B81BA}" type="pres">
      <dgm:prSet presAssocID="{278667A5-1999-4170-ACB5-49B2CAD06F2D}" presName="Name1" presStyleCnt="0"/>
      <dgm:spPr/>
    </dgm:pt>
    <dgm:pt modelId="{1C03338C-3516-49EE-87BA-C8F73E354595}" type="pres">
      <dgm:prSet presAssocID="{278667A5-1999-4170-ACB5-49B2CAD06F2D}" presName="cycle" presStyleCnt="0"/>
      <dgm:spPr/>
    </dgm:pt>
    <dgm:pt modelId="{078E40C1-302F-4F34-89BF-5C3C38E73066}" type="pres">
      <dgm:prSet presAssocID="{278667A5-1999-4170-ACB5-49B2CAD06F2D}" presName="srcNode" presStyleLbl="node1" presStyleIdx="0" presStyleCnt="4"/>
      <dgm:spPr/>
    </dgm:pt>
    <dgm:pt modelId="{EC178FE7-D022-41BF-9FBD-B9CA77440E53}" type="pres">
      <dgm:prSet presAssocID="{278667A5-1999-4170-ACB5-49B2CAD06F2D}" presName="conn" presStyleLbl="parChTrans1D2" presStyleIdx="0" presStyleCnt="1"/>
      <dgm:spPr/>
      <dgm:t>
        <a:bodyPr/>
        <a:lstStyle/>
        <a:p>
          <a:endParaRPr lang="pl-PL"/>
        </a:p>
      </dgm:t>
    </dgm:pt>
    <dgm:pt modelId="{F6155EC3-879D-4228-B807-D46DA47B7936}" type="pres">
      <dgm:prSet presAssocID="{278667A5-1999-4170-ACB5-49B2CAD06F2D}" presName="extraNode" presStyleLbl="node1" presStyleIdx="0" presStyleCnt="4"/>
      <dgm:spPr/>
    </dgm:pt>
    <dgm:pt modelId="{5E3182B0-0A71-4647-9402-BC7B83A8A68C}" type="pres">
      <dgm:prSet presAssocID="{278667A5-1999-4170-ACB5-49B2CAD06F2D}" presName="dstNode" presStyleLbl="node1" presStyleIdx="0" presStyleCnt="4"/>
      <dgm:spPr/>
    </dgm:pt>
    <dgm:pt modelId="{E68763DA-4B6E-4E89-AEF3-53635FB2B3C2}" type="pres">
      <dgm:prSet presAssocID="{0B5D0A70-547A-43A6-A70F-3BB17C3BE40E}" presName="text_1" presStyleLbl="node1" presStyleIdx="0" presStyleCnt="4" custLinFactNeighborX="-79" custLinFactNeighborY="-1381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EB53BF08-7CC0-4AC0-88E2-513B181C3B41}" type="pres">
      <dgm:prSet presAssocID="{0B5D0A70-547A-43A6-A70F-3BB17C3BE40E}" presName="accent_1" presStyleCnt="0"/>
      <dgm:spPr/>
    </dgm:pt>
    <dgm:pt modelId="{799B2933-E1C0-42D5-9CF7-43F9C5F5ED97}" type="pres">
      <dgm:prSet presAssocID="{0B5D0A70-547A-43A6-A70F-3BB17C3BE40E}" presName="accentRepeatNode" presStyleLbl="solidFgAcc1" presStyleIdx="0" presStyleCnt="4"/>
      <dgm:spPr>
        <a:ln>
          <a:solidFill>
            <a:schemeClr val="bg2">
              <a:lumMod val="10000"/>
            </a:schemeClr>
          </a:solidFill>
        </a:ln>
      </dgm:spPr>
    </dgm:pt>
    <dgm:pt modelId="{74C6C257-2AEA-4592-AC13-11023B4FAC93}" type="pres">
      <dgm:prSet presAssocID="{CCE1DA3A-C675-42A9-B14F-EDB9CE6C30CD}" presName="text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B73C9767-25C3-4F1E-9397-18D998B8007C}" type="pres">
      <dgm:prSet presAssocID="{CCE1DA3A-C675-42A9-B14F-EDB9CE6C30CD}" presName="accent_2" presStyleCnt="0"/>
      <dgm:spPr/>
    </dgm:pt>
    <dgm:pt modelId="{FD3F6B32-C0C5-4433-93A1-BB4C1EA4563B}" type="pres">
      <dgm:prSet presAssocID="{CCE1DA3A-C675-42A9-B14F-EDB9CE6C30CD}" presName="accentRepeatNode" presStyleLbl="solidFgAcc1" presStyleIdx="1" presStyleCnt="4"/>
      <dgm:spPr>
        <a:ln>
          <a:solidFill>
            <a:schemeClr val="bg2">
              <a:lumMod val="10000"/>
            </a:schemeClr>
          </a:solidFill>
        </a:ln>
      </dgm:spPr>
    </dgm:pt>
    <dgm:pt modelId="{9C1F356C-C681-4AD8-9264-09367A46E7FF}" type="pres">
      <dgm:prSet presAssocID="{300C19FD-1DD1-4601-816F-40A9E383A244}" presName="text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70909F17-8C1B-47FA-9CE4-0F1B98AE7F8A}" type="pres">
      <dgm:prSet presAssocID="{300C19FD-1DD1-4601-816F-40A9E383A244}" presName="accent_3" presStyleCnt="0"/>
      <dgm:spPr/>
    </dgm:pt>
    <dgm:pt modelId="{71F66B4C-3DC0-48D0-A56E-3312693FA946}" type="pres">
      <dgm:prSet presAssocID="{300C19FD-1DD1-4601-816F-40A9E383A244}" presName="accentRepeatNode" presStyleLbl="solidFgAcc1" presStyleIdx="2" presStyleCnt="4"/>
      <dgm:spPr>
        <a:ln>
          <a:solidFill>
            <a:schemeClr val="bg2">
              <a:lumMod val="10000"/>
            </a:schemeClr>
          </a:solidFill>
        </a:ln>
      </dgm:spPr>
    </dgm:pt>
    <dgm:pt modelId="{349991C8-B33A-4FA3-92B9-6DA3FFFA1D0A}" type="pres">
      <dgm:prSet presAssocID="{EE5ED92C-6B03-42B7-BFFD-B90AE590D2D5}" presName="text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F1C9CC3C-2041-4C8F-8C60-B8B805B83BB9}" type="pres">
      <dgm:prSet presAssocID="{EE5ED92C-6B03-42B7-BFFD-B90AE590D2D5}" presName="accent_4" presStyleCnt="0"/>
      <dgm:spPr/>
    </dgm:pt>
    <dgm:pt modelId="{B158DCE2-9BAC-4B9F-803B-B3037CDCB74B}" type="pres">
      <dgm:prSet presAssocID="{EE5ED92C-6B03-42B7-BFFD-B90AE590D2D5}" presName="accentRepeatNode" presStyleLbl="solidFgAcc1" presStyleIdx="3" presStyleCnt="4"/>
      <dgm:spPr>
        <a:ln>
          <a:solidFill>
            <a:schemeClr val="bg2">
              <a:lumMod val="10000"/>
            </a:schemeClr>
          </a:solidFill>
        </a:ln>
      </dgm:spPr>
    </dgm:pt>
  </dgm:ptLst>
  <dgm:cxnLst>
    <dgm:cxn modelId="{E72B389A-C63C-4819-AC08-1EA34B172BF9}" type="presOf" srcId="{CCE1DA3A-C675-42A9-B14F-EDB9CE6C30CD}" destId="{74C6C257-2AEA-4592-AC13-11023B4FAC93}" srcOrd="0" destOrd="0" presId="urn:microsoft.com/office/officeart/2008/layout/VerticalCurvedList"/>
    <dgm:cxn modelId="{01A2E82A-D35D-47DC-A9B6-2C00039A6C1E}" type="presOf" srcId="{93733B15-3411-4A3B-B411-44125E6E9DE2}" destId="{EC178FE7-D022-41BF-9FBD-B9CA77440E53}" srcOrd="0" destOrd="0" presId="urn:microsoft.com/office/officeart/2008/layout/VerticalCurvedList"/>
    <dgm:cxn modelId="{786A936E-CF7F-4844-BBE4-BC4C73C1F374}" srcId="{278667A5-1999-4170-ACB5-49B2CAD06F2D}" destId="{EE5ED92C-6B03-42B7-BFFD-B90AE590D2D5}" srcOrd="3" destOrd="0" parTransId="{FBDA7C49-8B8A-4599-916F-7196CD828315}" sibTransId="{00B2C803-1273-498E-BAEC-F741A7363427}"/>
    <dgm:cxn modelId="{887BD8B3-10B5-456E-99DA-15DCA491B1C3}" type="presOf" srcId="{278667A5-1999-4170-ACB5-49B2CAD06F2D}" destId="{9D69E778-2B13-4C1D-BFAF-037B53EF736D}" srcOrd="0" destOrd="0" presId="urn:microsoft.com/office/officeart/2008/layout/VerticalCurvedList"/>
    <dgm:cxn modelId="{3B4E7AF7-6006-4056-83DC-6FB9DD3E9540}" srcId="{278667A5-1999-4170-ACB5-49B2CAD06F2D}" destId="{300C19FD-1DD1-4601-816F-40A9E383A244}" srcOrd="2" destOrd="0" parTransId="{539784F0-923C-4DF0-A3B1-75DF3992853C}" sibTransId="{E65681AE-1DB6-499E-858B-BAB7CDA7D9C8}"/>
    <dgm:cxn modelId="{8B943252-22DF-462D-8ADE-8E9BE2D7D81B}" type="presOf" srcId="{0B5D0A70-547A-43A6-A70F-3BB17C3BE40E}" destId="{E68763DA-4B6E-4E89-AEF3-53635FB2B3C2}" srcOrd="0" destOrd="0" presId="urn:microsoft.com/office/officeart/2008/layout/VerticalCurvedList"/>
    <dgm:cxn modelId="{C4B1FF11-2D47-4AFD-B0E1-165998A18B7F}" type="presOf" srcId="{300C19FD-1DD1-4601-816F-40A9E383A244}" destId="{9C1F356C-C681-4AD8-9264-09367A46E7FF}" srcOrd="0" destOrd="0" presId="urn:microsoft.com/office/officeart/2008/layout/VerticalCurvedList"/>
    <dgm:cxn modelId="{ABF14DC5-DB78-47EF-9165-0890F1A57FB1}" type="presOf" srcId="{EE5ED92C-6B03-42B7-BFFD-B90AE590D2D5}" destId="{349991C8-B33A-4FA3-92B9-6DA3FFFA1D0A}" srcOrd="0" destOrd="0" presId="urn:microsoft.com/office/officeart/2008/layout/VerticalCurvedList"/>
    <dgm:cxn modelId="{B89C7758-B972-4354-BFEE-F01D2DF2B848}" srcId="{278667A5-1999-4170-ACB5-49B2CAD06F2D}" destId="{0B5D0A70-547A-43A6-A70F-3BB17C3BE40E}" srcOrd="0" destOrd="0" parTransId="{E5ACBF36-048A-41A4-A797-CE871A155638}" sibTransId="{93733B15-3411-4A3B-B411-44125E6E9DE2}"/>
    <dgm:cxn modelId="{006403C9-02F2-46A4-9165-C40010CCD151}" srcId="{278667A5-1999-4170-ACB5-49B2CAD06F2D}" destId="{CCE1DA3A-C675-42A9-B14F-EDB9CE6C30CD}" srcOrd="1" destOrd="0" parTransId="{365DF39E-D392-411C-BEAD-020DB4466312}" sibTransId="{07A8A6E7-11FD-4739-A799-2022F636BEA1}"/>
    <dgm:cxn modelId="{E4354B1D-4F1C-4ECF-A328-BAE5632031E9}" type="presParOf" srcId="{9D69E778-2B13-4C1D-BFAF-037B53EF736D}" destId="{F759EBE9-A2F6-4027-9AD2-6917759B81BA}" srcOrd="0" destOrd="0" presId="urn:microsoft.com/office/officeart/2008/layout/VerticalCurvedList"/>
    <dgm:cxn modelId="{CC40778D-AB9C-4C95-907E-8016FE5AF86F}" type="presParOf" srcId="{F759EBE9-A2F6-4027-9AD2-6917759B81BA}" destId="{1C03338C-3516-49EE-87BA-C8F73E354595}" srcOrd="0" destOrd="0" presId="urn:microsoft.com/office/officeart/2008/layout/VerticalCurvedList"/>
    <dgm:cxn modelId="{5508D32A-B231-4A41-AC73-B7A76FB9D559}" type="presParOf" srcId="{1C03338C-3516-49EE-87BA-C8F73E354595}" destId="{078E40C1-302F-4F34-89BF-5C3C38E73066}" srcOrd="0" destOrd="0" presId="urn:microsoft.com/office/officeart/2008/layout/VerticalCurvedList"/>
    <dgm:cxn modelId="{89B895B3-6D24-4B45-B33B-0BEACAFDF321}" type="presParOf" srcId="{1C03338C-3516-49EE-87BA-C8F73E354595}" destId="{EC178FE7-D022-41BF-9FBD-B9CA77440E53}" srcOrd="1" destOrd="0" presId="urn:microsoft.com/office/officeart/2008/layout/VerticalCurvedList"/>
    <dgm:cxn modelId="{EE771115-0154-4F52-ADA2-F868E1988A06}" type="presParOf" srcId="{1C03338C-3516-49EE-87BA-C8F73E354595}" destId="{F6155EC3-879D-4228-B807-D46DA47B7936}" srcOrd="2" destOrd="0" presId="urn:microsoft.com/office/officeart/2008/layout/VerticalCurvedList"/>
    <dgm:cxn modelId="{87E90EFA-AA86-4CA1-AAD2-AFFF1809287B}" type="presParOf" srcId="{1C03338C-3516-49EE-87BA-C8F73E354595}" destId="{5E3182B0-0A71-4647-9402-BC7B83A8A68C}" srcOrd="3" destOrd="0" presId="urn:microsoft.com/office/officeart/2008/layout/VerticalCurvedList"/>
    <dgm:cxn modelId="{F4E9803C-0A90-4482-8936-E85BB7283C9C}" type="presParOf" srcId="{F759EBE9-A2F6-4027-9AD2-6917759B81BA}" destId="{E68763DA-4B6E-4E89-AEF3-53635FB2B3C2}" srcOrd="1" destOrd="0" presId="urn:microsoft.com/office/officeart/2008/layout/VerticalCurvedList"/>
    <dgm:cxn modelId="{797DCBBA-AD19-4A20-9B5D-786C2DE5C5C0}" type="presParOf" srcId="{F759EBE9-A2F6-4027-9AD2-6917759B81BA}" destId="{EB53BF08-7CC0-4AC0-88E2-513B181C3B41}" srcOrd="2" destOrd="0" presId="urn:microsoft.com/office/officeart/2008/layout/VerticalCurvedList"/>
    <dgm:cxn modelId="{4705C1C1-84D2-4197-A3C2-2959BACAFE6A}" type="presParOf" srcId="{EB53BF08-7CC0-4AC0-88E2-513B181C3B41}" destId="{799B2933-E1C0-42D5-9CF7-43F9C5F5ED97}" srcOrd="0" destOrd="0" presId="urn:microsoft.com/office/officeart/2008/layout/VerticalCurvedList"/>
    <dgm:cxn modelId="{F23498B0-60A2-4479-BCE4-19DC50ED20A7}" type="presParOf" srcId="{F759EBE9-A2F6-4027-9AD2-6917759B81BA}" destId="{74C6C257-2AEA-4592-AC13-11023B4FAC93}" srcOrd="3" destOrd="0" presId="urn:microsoft.com/office/officeart/2008/layout/VerticalCurvedList"/>
    <dgm:cxn modelId="{77378DF6-C995-462E-8AC4-8A43A13B4534}" type="presParOf" srcId="{F759EBE9-A2F6-4027-9AD2-6917759B81BA}" destId="{B73C9767-25C3-4F1E-9397-18D998B8007C}" srcOrd="4" destOrd="0" presId="urn:microsoft.com/office/officeart/2008/layout/VerticalCurvedList"/>
    <dgm:cxn modelId="{5EC015D6-113D-4AA3-AEFD-97BE675CE236}" type="presParOf" srcId="{B73C9767-25C3-4F1E-9397-18D998B8007C}" destId="{FD3F6B32-C0C5-4433-93A1-BB4C1EA4563B}" srcOrd="0" destOrd="0" presId="urn:microsoft.com/office/officeart/2008/layout/VerticalCurvedList"/>
    <dgm:cxn modelId="{0B976A46-8F3A-4C3C-A792-74555066D77E}" type="presParOf" srcId="{F759EBE9-A2F6-4027-9AD2-6917759B81BA}" destId="{9C1F356C-C681-4AD8-9264-09367A46E7FF}" srcOrd="5" destOrd="0" presId="urn:microsoft.com/office/officeart/2008/layout/VerticalCurvedList"/>
    <dgm:cxn modelId="{54AE3B39-0117-48FB-99CD-4CC46CD1C55F}" type="presParOf" srcId="{F759EBE9-A2F6-4027-9AD2-6917759B81BA}" destId="{70909F17-8C1B-47FA-9CE4-0F1B98AE7F8A}" srcOrd="6" destOrd="0" presId="urn:microsoft.com/office/officeart/2008/layout/VerticalCurvedList"/>
    <dgm:cxn modelId="{D018D58A-310D-498F-9F6B-AE058D33BCF0}" type="presParOf" srcId="{70909F17-8C1B-47FA-9CE4-0F1B98AE7F8A}" destId="{71F66B4C-3DC0-48D0-A56E-3312693FA946}" srcOrd="0" destOrd="0" presId="urn:microsoft.com/office/officeart/2008/layout/VerticalCurvedList"/>
    <dgm:cxn modelId="{92F51C8E-13E9-446A-BDC9-50941E8195A1}" type="presParOf" srcId="{F759EBE9-A2F6-4027-9AD2-6917759B81BA}" destId="{349991C8-B33A-4FA3-92B9-6DA3FFFA1D0A}" srcOrd="7" destOrd="0" presId="urn:microsoft.com/office/officeart/2008/layout/VerticalCurvedList"/>
    <dgm:cxn modelId="{5F5A4959-25BA-475A-A47D-49816BBB6447}" type="presParOf" srcId="{F759EBE9-A2F6-4027-9AD2-6917759B81BA}" destId="{F1C9CC3C-2041-4C8F-8C60-B8B805B83BB9}" srcOrd="8" destOrd="0" presId="urn:microsoft.com/office/officeart/2008/layout/VerticalCurvedList"/>
    <dgm:cxn modelId="{A4E9CBAC-C3CE-4CE7-857F-309FDE5DB832}" type="presParOf" srcId="{F1C9CC3C-2041-4C8F-8C60-B8B805B83BB9}" destId="{B158DCE2-9BAC-4B9F-803B-B3037CDCB74B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278667A5-1999-4170-ACB5-49B2CAD06F2D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l-PL"/>
        </a:p>
      </dgm:t>
    </dgm:pt>
    <dgm:pt modelId="{B3EB27AA-CEDF-48CD-BBB8-5CD157219C12}">
      <dgm:prSet phldrT="[Tekst]"/>
      <dgm:spPr>
        <a:solidFill>
          <a:schemeClr val="bg2">
            <a:lumMod val="75000"/>
          </a:schemeClr>
        </a:solidFill>
      </dgm:spPr>
      <dgm:t>
        <a:bodyPr/>
        <a:lstStyle/>
        <a:p>
          <a:pPr algn="l"/>
          <a:r>
            <a:rPr lang="pl-PL" b="0" dirty="0" smtClean="0">
              <a:solidFill>
                <a:schemeClr val="bg2">
                  <a:lumMod val="25000"/>
                </a:schemeClr>
              </a:solidFill>
              <a:effectLst/>
            </a:rPr>
            <a:t>Procedury udzielenia dofinansowania ze środków </a:t>
          </a:r>
          <a:r>
            <a:rPr lang="pl-PL" b="0" dirty="0" err="1" smtClean="0">
              <a:solidFill>
                <a:schemeClr val="bg2">
                  <a:lumMod val="25000"/>
                </a:schemeClr>
              </a:solidFill>
              <a:effectLst/>
            </a:rPr>
            <a:t>WFOŚiGW</a:t>
          </a:r>
          <a:r>
            <a:rPr lang="pl-PL" b="0" dirty="0" smtClean="0">
              <a:solidFill>
                <a:schemeClr val="bg2">
                  <a:lumMod val="25000"/>
                </a:schemeClr>
              </a:solidFill>
              <a:effectLst/>
            </a:rPr>
            <a:t> w Łodzi</a:t>
          </a:r>
        </a:p>
      </dgm:t>
    </dgm:pt>
    <dgm:pt modelId="{26296545-6D47-47CD-8A9A-FCC3626D8218}" type="parTrans" cxnId="{B2C7A96F-0067-4ABE-B124-786CC0774535}">
      <dgm:prSet/>
      <dgm:spPr/>
      <dgm:t>
        <a:bodyPr/>
        <a:lstStyle/>
        <a:p>
          <a:endParaRPr lang="pl-PL"/>
        </a:p>
      </dgm:t>
    </dgm:pt>
    <dgm:pt modelId="{D72C4BC4-5C86-4333-874D-38116D5C3186}" type="sibTrans" cxnId="{B2C7A96F-0067-4ABE-B124-786CC0774535}">
      <dgm:prSet/>
      <dgm:spPr>
        <a:ln>
          <a:solidFill>
            <a:schemeClr val="bg2">
              <a:lumMod val="10000"/>
            </a:schemeClr>
          </a:solidFill>
        </a:ln>
      </dgm:spPr>
      <dgm:t>
        <a:bodyPr/>
        <a:lstStyle/>
        <a:p>
          <a:endParaRPr lang="pl-PL"/>
        </a:p>
      </dgm:t>
    </dgm:pt>
    <dgm:pt modelId="{115C624B-A2EF-44F6-AE91-6ACB767B8CBB}">
      <dgm:prSet phldrT="[Tekst]"/>
      <dgm:spPr>
        <a:solidFill>
          <a:schemeClr val="bg2">
            <a:lumMod val="75000"/>
          </a:schemeClr>
        </a:solidFill>
      </dgm:spPr>
      <dgm:t>
        <a:bodyPr/>
        <a:lstStyle/>
        <a:p>
          <a:pPr algn="l"/>
          <a:r>
            <a:rPr lang="pl-PL" b="0" dirty="0" smtClean="0">
              <a:solidFill>
                <a:schemeClr val="bg2">
                  <a:lumMod val="25000"/>
                </a:schemeClr>
              </a:solidFill>
              <a:effectLst/>
            </a:rPr>
            <a:t>Instrukcja rozliczania kosztów zadania dofinansowanego ze środków WFOŚiGW       w Łodzi</a:t>
          </a:r>
        </a:p>
      </dgm:t>
    </dgm:pt>
    <dgm:pt modelId="{A77E2D21-BBCC-4319-8020-20997A8BC3B2}" type="parTrans" cxnId="{A7B4A744-081D-4C05-B0BC-9C0B1025B1CF}">
      <dgm:prSet/>
      <dgm:spPr/>
      <dgm:t>
        <a:bodyPr/>
        <a:lstStyle/>
        <a:p>
          <a:endParaRPr lang="pl-PL"/>
        </a:p>
      </dgm:t>
    </dgm:pt>
    <dgm:pt modelId="{2B06DC63-5892-4130-A125-A6EA70759B33}" type="sibTrans" cxnId="{A7B4A744-081D-4C05-B0BC-9C0B1025B1CF}">
      <dgm:prSet/>
      <dgm:spPr/>
      <dgm:t>
        <a:bodyPr/>
        <a:lstStyle/>
        <a:p>
          <a:endParaRPr lang="pl-PL"/>
        </a:p>
      </dgm:t>
    </dgm:pt>
    <dgm:pt modelId="{0E5795F6-DB64-43DC-9D33-0BE1FC93A8EB}">
      <dgm:prSet/>
      <dgm:spPr>
        <a:solidFill>
          <a:schemeClr val="bg2">
            <a:lumMod val="90000"/>
          </a:schemeClr>
        </a:solidFill>
      </dgm:spPr>
      <dgm:t>
        <a:bodyPr/>
        <a:lstStyle/>
        <a:p>
          <a:pPr algn="l"/>
          <a:r>
            <a:rPr lang="pl-PL" dirty="0" smtClean="0">
              <a:solidFill>
                <a:schemeClr val="tx1"/>
              </a:solidFill>
            </a:rPr>
            <a:t>Katalog kwalifikacji kosztów dla zadań dofinansowywanych ze środków </a:t>
          </a:r>
          <a:r>
            <a:rPr lang="pl-PL" dirty="0" err="1" smtClean="0">
              <a:solidFill>
                <a:schemeClr val="tx1"/>
              </a:solidFill>
            </a:rPr>
            <a:t>WFOŚiGW</a:t>
          </a:r>
          <a:r>
            <a:rPr lang="pl-PL" dirty="0" smtClean="0">
              <a:solidFill>
                <a:schemeClr val="tx1"/>
              </a:solidFill>
            </a:rPr>
            <a:t> w Łodzi</a:t>
          </a:r>
          <a:endParaRPr lang="pl-PL" dirty="0">
            <a:solidFill>
              <a:schemeClr val="tx1"/>
            </a:solidFill>
          </a:endParaRPr>
        </a:p>
      </dgm:t>
    </dgm:pt>
    <dgm:pt modelId="{D574AA12-C261-4163-B842-4D9D73E641F9}" type="parTrans" cxnId="{5015AB06-5AB5-43A3-B08B-992CDCA769E5}">
      <dgm:prSet/>
      <dgm:spPr/>
      <dgm:t>
        <a:bodyPr/>
        <a:lstStyle/>
        <a:p>
          <a:endParaRPr lang="pl-PL"/>
        </a:p>
      </dgm:t>
    </dgm:pt>
    <dgm:pt modelId="{F79C5028-720E-482A-8459-542C827F6515}" type="sibTrans" cxnId="{5015AB06-5AB5-43A3-B08B-992CDCA769E5}">
      <dgm:prSet/>
      <dgm:spPr/>
      <dgm:t>
        <a:bodyPr/>
        <a:lstStyle/>
        <a:p>
          <a:endParaRPr lang="pl-PL"/>
        </a:p>
      </dgm:t>
    </dgm:pt>
    <dgm:pt modelId="{9D69E778-2B13-4C1D-BFAF-037B53EF736D}" type="pres">
      <dgm:prSet presAssocID="{278667A5-1999-4170-ACB5-49B2CAD06F2D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pl-PL"/>
        </a:p>
      </dgm:t>
    </dgm:pt>
    <dgm:pt modelId="{F759EBE9-A2F6-4027-9AD2-6917759B81BA}" type="pres">
      <dgm:prSet presAssocID="{278667A5-1999-4170-ACB5-49B2CAD06F2D}" presName="Name1" presStyleCnt="0"/>
      <dgm:spPr/>
    </dgm:pt>
    <dgm:pt modelId="{1C03338C-3516-49EE-87BA-C8F73E354595}" type="pres">
      <dgm:prSet presAssocID="{278667A5-1999-4170-ACB5-49B2CAD06F2D}" presName="cycle" presStyleCnt="0"/>
      <dgm:spPr/>
    </dgm:pt>
    <dgm:pt modelId="{078E40C1-302F-4F34-89BF-5C3C38E73066}" type="pres">
      <dgm:prSet presAssocID="{278667A5-1999-4170-ACB5-49B2CAD06F2D}" presName="srcNode" presStyleLbl="node1" presStyleIdx="0" presStyleCnt="3"/>
      <dgm:spPr/>
    </dgm:pt>
    <dgm:pt modelId="{EC178FE7-D022-41BF-9FBD-B9CA77440E53}" type="pres">
      <dgm:prSet presAssocID="{278667A5-1999-4170-ACB5-49B2CAD06F2D}" presName="conn" presStyleLbl="parChTrans1D2" presStyleIdx="0" presStyleCnt="1"/>
      <dgm:spPr/>
      <dgm:t>
        <a:bodyPr/>
        <a:lstStyle/>
        <a:p>
          <a:endParaRPr lang="pl-PL"/>
        </a:p>
      </dgm:t>
    </dgm:pt>
    <dgm:pt modelId="{F6155EC3-879D-4228-B807-D46DA47B7936}" type="pres">
      <dgm:prSet presAssocID="{278667A5-1999-4170-ACB5-49B2CAD06F2D}" presName="extraNode" presStyleLbl="node1" presStyleIdx="0" presStyleCnt="3"/>
      <dgm:spPr/>
    </dgm:pt>
    <dgm:pt modelId="{5E3182B0-0A71-4647-9402-BC7B83A8A68C}" type="pres">
      <dgm:prSet presAssocID="{278667A5-1999-4170-ACB5-49B2CAD06F2D}" presName="dstNode" presStyleLbl="node1" presStyleIdx="0" presStyleCnt="3"/>
      <dgm:spPr/>
    </dgm:pt>
    <dgm:pt modelId="{9F8AE6A6-BD80-4BA9-A21D-1CF39D170B25}" type="pres">
      <dgm:prSet presAssocID="{B3EB27AA-CEDF-48CD-BBB8-5CD157219C12}" presName="text_1" presStyleLbl="node1" presStyleIdx="0" presStyleCnt="3" custScaleX="99470" custLinFactNeighborX="-63" custLinFactNeighborY="-40431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A791C0E0-CCB0-4BDD-A56F-37A4BDAED790}" type="pres">
      <dgm:prSet presAssocID="{B3EB27AA-CEDF-48CD-BBB8-5CD157219C12}" presName="accent_1" presStyleCnt="0"/>
      <dgm:spPr/>
    </dgm:pt>
    <dgm:pt modelId="{67CCE9C1-6DA5-40AE-8308-6EA31FF915FC}" type="pres">
      <dgm:prSet presAssocID="{B3EB27AA-CEDF-48CD-BBB8-5CD157219C12}" presName="accentRepeatNode" presStyleLbl="solidFgAcc1" presStyleIdx="0" presStyleCnt="3" custLinFactNeighborX="-19783" custLinFactNeighborY="-37087"/>
      <dgm:spPr>
        <a:solidFill>
          <a:schemeClr val="bg1">
            <a:alpha val="99000"/>
          </a:schemeClr>
        </a:solidFill>
        <a:ln>
          <a:solidFill>
            <a:schemeClr val="bg2">
              <a:lumMod val="25000"/>
            </a:schemeClr>
          </a:solidFill>
        </a:ln>
      </dgm:spPr>
    </dgm:pt>
    <dgm:pt modelId="{4A59B3F6-670F-4838-93F4-59E715CEA34B}" type="pres">
      <dgm:prSet presAssocID="{0E5795F6-DB64-43DC-9D33-0BE1FC93A8EB}" presName="text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24A53278-D8DA-4DB1-8193-6E5F483D1C6B}" type="pres">
      <dgm:prSet presAssocID="{0E5795F6-DB64-43DC-9D33-0BE1FC93A8EB}" presName="accent_2" presStyleCnt="0"/>
      <dgm:spPr/>
    </dgm:pt>
    <dgm:pt modelId="{9EC98B76-335F-4093-9D05-ADD31094D240}" type="pres">
      <dgm:prSet presAssocID="{0E5795F6-DB64-43DC-9D33-0BE1FC93A8EB}" presName="accentRepeatNode" presStyleLbl="solidFgAcc1" presStyleIdx="1" presStyleCnt="3"/>
      <dgm:spPr>
        <a:solidFill>
          <a:schemeClr val="bg1"/>
        </a:solidFill>
        <a:ln>
          <a:solidFill>
            <a:schemeClr val="bg2">
              <a:lumMod val="25000"/>
            </a:schemeClr>
          </a:solidFill>
        </a:ln>
      </dgm:spPr>
    </dgm:pt>
    <dgm:pt modelId="{4EE94B63-A7C2-4DB9-8DDA-CD994C0E341A}" type="pres">
      <dgm:prSet presAssocID="{115C624B-A2EF-44F6-AE91-6ACB767B8CBB}" presName="text_3" presStyleLbl="node1" presStyleIdx="2" presStyleCnt="3" custLinFactNeighborX="1777" custLinFactNeighborY="39807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49F78BAD-4E55-4A95-AEFE-0B88F9B46EF6}" type="pres">
      <dgm:prSet presAssocID="{115C624B-A2EF-44F6-AE91-6ACB767B8CBB}" presName="accent_3" presStyleCnt="0"/>
      <dgm:spPr/>
    </dgm:pt>
    <dgm:pt modelId="{BB20B07D-4027-46CB-9E50-3C2BAEB1C558}" type="pres">
      <dgm:prSet presAssocID="{115C624B-A2EF-44F6-AE91-6ACB767B8CBB}" presName="accentRepeatNode" presStyleLbl="solidFgAcc1" presStyleIdx="2" presStyleCnt="3" custLinFactNeighborX="-83958" custLinFactNeighborY="91788"/>
      <dgm:spPr>
        <a:blipFill rotWithShape="0">
          <a:blip xmlns:r="http://schemas.openxmlformats.org/officeDocument/2006/relationships" r:embed="rId1"/>
          <a:stretch>
            <a:fillRect/>
          </a:stretch>
        </a:blipFill>
        <a:ln>
          <a:solidFill>
            <a:schemeClr val="bg2">
              <a:lumMod val="10000"/>
            </a:schemeClr>
          </a:solidFill>
        </a:ln>
      </dgm:spPr>
      <dgm:t>
        <a:bodyPr/>
        <a:lstStyle/>
        <a:p>
          <a:endParaRPr lang="pl-PL"/>
        </a:p>
      </dgm:t>
    </dgm:pt>
  </dgm:ptLst>
  <dgm:cxnLst>
    <dgm:cxn modelId="{887BD8B3-10B5-456E-99DA-15DCA491B1C3}" type="presOf" srcId="{278667A5-1999-4170-ACB5-49B2CAD06F2D}" destId="{9D69E778-2B13-4C1D-BFAF-037B53EF736D}" srcOrd="0" destOrd="0" presId="urn:microsoft.com/office/officeart/2008/layout/VerticalCurvedList"/>
    <dgm:cxn modelId="{B2C7A96F-0067-4ABE-B124-786CC0774535}" srcId="{278667A5-1999-4170-ACB5-49B2CAD06F2D}" destId="{B3EB27AA-CEDF-48CD-BBB8-5CD157219C12}" srcOrd="0" destOrd="0" parTransId="{26296545-6D47-47CD-8A9A-FCC3626D8218}" sibTransId="{D72C4BC4-5C86-4333-874D-38116D5C3186}"/>
    <dgm:cxn modelId="{DEB18036-76DB-4F69-99C5-D47C720794B5}" type="presOf" srcId="{115C624B-A2EF-44F6-AE91-6ACB767B8CBB}" destId="{4EE94B63-A7C2-4DB9-8DDA-CD994C0E341A}" srcOrd="0" destOrd="0" presId="urn:microsoft.com/office/officeart/2008/layout/VerticalCurvedList"/>
    <dgm:cxn modelId="{BDCF7FAD-4AD4-42CF-A2FA-0A94B856773F}" type="presOf" srcId="{B3EB27AA-CEDF-48CD-BBB8-5CD157219C12}" destId="{9F8AE6A6-BD80-4BA9-A21D-1CF39D170B25}" srcOrd="0" destOrd="0" presId="urn:microsoft.com/office/officeart/2008/layout/VerticalCurvedList"/>
    <dgm:cxn modelId="{5015AB06-5AB5-43A3-B08B-992CDCA769E5}" srcId="{278667A5-1999-4170-ACB5-49B2CAD06F2D}" destId="{0E5795F6-DB64-43DC-9D33-0BE1FC93A8EB}" srcOrd="1" destOrd="0" parTransId="{D574AA12-C261-4163-B842-4D9D73E641F9}" sibTransId="{F79C5028-720E-482A-8459-542C827F6515}"/>
    <dgm:cxn modelId="{200F5F45-0057-49BE-92E5-C837C1060A09}" type="presOf" srcId="{D72C4BC4-5C86-4333-874D-38116D5C3186}" destId="{EC178FE7-D022-41BF-9FBD-B9CA77440E53}" srcOrd="0" destOrd="0" presId="urn:microsoft.com/office/officeart/2008/layout/VerticalCurvedList"/>
    <dgm:cxn modelId="{5F9DA02E-4F7D-4DF8-AEF3-F55E240C8678}" type="presOf" srcId="{0E5795F6-DB64-43DC-9D33-0BE1FC93A8EB}" destId="{4A59B3F6-670F-4838-93F4-59E715CEA34B}" srcOrd="0" destOrd="0" presId="urn:microsoft.com/office/officeart/2008/layout/VerticalCurvedList"/>
    <dgm:cxn modelId="{A7B4A744-081D-4C05-B0BC-9C0B1025B1CF}" srcId="{278667A5-1999-4170-ACB5-49B2CAD06F2D}" destId="{115C624B-A2EF-44F6-AE91-6ACB767B8CBB}" srcOrd="2" destOrd="0" parTransId="{A77E2D21-BBCC-4319-8020-20997A8BC3B2}" sibTransId="{2B06DC63-5892-4130-A125-A6EA70759B33}"/>
    <dgm:cxn modelId="{E4354B1D-4F1C-4ECF-A328-BAE5632031E9}" type="presParOf" srcId="{9D69E778-2B13-4C1D-BFAF-037B53EF736D}" destId="{F759EBE9-A2F6-4027-9AD2-6917759B81BA}" srcOrd="0" destOrd="0" presId="urn:microsoft.com/office/officeart/2008/layout/VerticalCurvedList"/>
    <dgm:cxn modelId="{CC40778D-AB9C-4C95-907E-8016FE5AF86F}" type="presParOf" srcId="{F759EBE9-A2F6-4027-9AD2-6917759B81BA}" destId="{1C03338C-3516-49EE-87BA-C8F73E354595}" srcOrd="0" destOrd="0" presId="urn:microsoft.com/office/officeart/2008/layout/VerticalCurvedList"/>
    <dgm:cxn modelId="{5508D32A-B231-4A41-AC73-B7A76FB9D559}" type="presParOf" srcId="{1C03338C-3516-49EE-87BA-C8F73E354595}" destId="{078E40C1-302F-4F34-89BF-5C3C38E73066}" srcOrd="0" destOrd="0" presId="urn:microsoft.com/office/officeart/2008/layout/VerticalCurvedList"/>
    <dgm:cxn modelId="{89B895B3-6D24-4B45-B33B-0BEACAFDF321}" type="presParOf" srcId="{1C03338C-3516-49EE-87BA-C8F73E354595}" destId="{EC178FE7-D022-41BF-9FBD-B9CA77440E53}" srcOrd="1" destOrd="0" presId="urn:microsoft.com/office/officeart/2008/layout/VerticalCurvedList"/>
    <dgm:cxn modelId="{EE771115-0154-4F52-ADA2-F868E1988A06}" type="presParOf" srcId="{1C03338C-3516-49EE-87BA-C8F73E354595}" destId="{F6155EC3-879D-4228-B807-D46DA47B7936}" srcOrd="2" destOrd="0" presId="urn:microsoft.com/office/officeart/2008/layout/VerticalCurvedList"/>
    <dgm:cxn modelId="{87E90EFA-AA86-4CA1-AAD2-AFFF1809287B}" type="presParOf" srcId="{1C03338C-3516-49EE-87BA-C8F73E354595}" destId="{5E3182B0-0A71-4647-9402-BC7B83A8A68C}" srcOrd="3" destOrd="0" presId="urn:microsoft.com/office/officeart/2008/layout/VerticalCurvedList"/>
    <dgm:cxn modelId="{519BCCF5-103B-4AC4-9F47-56A0C27DB77D}" type="presParOf" srcId="{F759EBE9-A2F6-4027-9AD2-6917759B81BA}" destId="{9F8AE6A6-BD80-4BA9-A21D-1CF39D170B25}" srcOrd="1" destOrd="0" presId="urn:microsoft.com/office/officeart/2008/layout/VerticalCurvedList"/>
    <dgm:cxn modelId="{2E4A5D15-8418-48BF-8ADF-B33639A0AFFC}" type="presParOf" srcId="{F759EBE9-A2F6-4027-9AD2-6917759B81BA}" destId="{A791C0E0-CCB0-4BDD-A56F-37A4BDAED790}" srcOrd="2" destOrd="0" presId="urn:microsoft.com/office/officeart/2008/layout/VerticalCurvedList"/>
    <dgm:cxn modelId="{20342A2E-0557-4B5F-BB42-ABCFCEEB7F96}" type="presParOf" srcId="{A791C0E0-CCB0-4BDD-A56F-37A4BDAED790}" destId="{67CCE9C1-6DA5-40AE-8308-6EA31FF915FC}" srcOrd="0" destOrd="0" presId="urn:microsoft.com/office/officeart/2008/layout/VerticalCurvedList"/>
    <dgm:cxn modelId="{D94180B7-958F-4D0C-A05F-EBE16ADF7E24}" type="presParOf" srcId="{F759EBE9-A2F6-4027-9AD2-6917759B81BA}" destId="{4A59B3F6-670F-4838-93F4-59E715CEA34B}" srcOrd="3" destOrd="0" presId="urn:microsoft.com/office/officeart/2008/layout/VerticalCurvedList"/>
    <dgm:cxn modelId="{E21CD1BA-6B16-4E6D-8F2F-166DB2A7BCBC}" type="presParOf" srcId="{F759EBE9-A2F6-4027-9AD2-6917759B81BA}" destId="{24A53278-D8DA-4DB1-8193-6E5F483D1C6B}" srcOrd="4" destOrd="0" presId="urn:microsoft.com/office/officeart/2008/layout/VerticalCurvedList"/>
    <dgm:cxn modelId="{0948D3B3-09AE-4C71-ACAB-8AF5F85E0F26}" type="presParOf" srcId="{24A53278-D8DA-4DB1-8193-6E5F483D1C6B}" destId="{9EC98B76-335F-4093-9D05-ADD31094D240}" srcOrd="0" destOrd="0" presId="urn:microsoft.com/office/officeart/2008/layout/VerticalCurvedList"/>
    <dgm:cxn modelId="{21B86735-B144-4CA9-9A7E-55606034E193}" type="presParOf" srcId="{F759EBE9-A2F6-4027-9AD2-6917759B81BA}" destId="{4EE94B63-A7C2-4DB9-8DDA-CD994C0E341A}" srcOrd="5" destOrd="0" presId="urn:microsoft.com/office/officeart/2008/layout/VerticalCurvedList"/>
    <dgm:cxn modelId="{48116A27-B5C2-42A7-9EBC-F34D9548F435}" type="presParOf" srcId="{F759EBE9-A2F6-4027-9AD2-6917759B81BA}" destId="{49F78BAD-4E55-4A95-AEFE-0B88F9B46EF6}" srcOrd="6" destOrd="0" presId="urn:microsoft.com/office/officeart/2008/layout/VerticalCurvedList"/>
    <dgm:cxn modelId="{B3263AC0-A891-40A4-9377-187B13E35D0F}" type="presParOf" srcId="{49F78BAD-4E55-4A95-AEFE-0B88F9B46EF6}" destId="{BB20B07D-4027-46CB-9E50-3C2BAEB1C558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278667A5-1999-4170-ACB5-49B2CAD06F2D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l-PL"/>
        </a:p>
      </dgm:t>
    </dgm:pt>
    <dgm:pt modelId="{9D69E778-2B13-4C1D-BFAF-037B53EF736D}" type="pres">
      <dgm:prSet presAssocID="{278667A5-1999-4170-ACB5-49B2CAD06F2D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pl-PL"/>
        </a:p>
      </dgm:t>
    </dgm:pt>
    <dgm:pt modelId="{F759EBE9-A2F6-4027-9AD2-6917759B81BA}" type="pres">
      <dgm:prSet presAssocID="{278667A5-1999-4170-ACB5-49B2CAD06F2D}" presName="Name1" presStyleCnt="0"/>
      <dgm:spPr/>
    </dgm:pt>
    <dgm:pt modelId="{1C03338C-3516-49EE-87BA-C8F73E354595}" type="pres">
      <dgm:prSet presAssocID="{278667A5-1999-4170-ACB5-49B2CAD06F2D}" presName="cycle" presStyleCnt="0"/>
      <dgm:spPr/>
    </dgm:pt>
    <dgm:pt modelId="{078E40C1-302F-4F34-89BF-5C3C38E73066}" type="pres">
      <dgm:prSet presAssocID="{278667A5-1999-4170-ACB5-49B2CAD06F2D}" presName="srcNode" presStyleLbl="node1" presStyleIdx="0" presStyleCnt="0"/>
      <dgm:spPr/>
    </dgm:pt>
    <dgm:pt modelId="{EC178FE7-D022-41BF-9FBD-B9CA77440E53}" type="pres">
      <dgm:prSet presAssocID="{278667A5-1999-4170-ACB5-49B2CAD06F2D}" presName="conn" presStyleLbl="parChTrans1D2" presStyleIdx="0" presStyleCnt="1"/>
      <dgm:spPr/>
    </dgm:pt>
    <dgm:pt modelId="{F6155EC3-879D-4228-B807-D46DA47B7936}" type="pres">
      <dgm:prSet presAssocID="{278667A5-1999-4170-ACB5-49B2CAD06F2D}" presName="extraNode" presStyleLbl="node1" presStyleIdx="0" presStyleCnt="0"/>
      <dgm:spPr/>
    </dgm:pt>
    <dgm:pt modelId="{5E3182B0-0A71-4647-9402-BC7B83A8A68C}" type="pres">
      <dgm:prSet presAssocID="{278667A5-1999-4170-ACB5-49B2CAD06F2D}" presName="dstNode" presStyleLbl="node1" presStyleIdx="0" presStyleCnt="0"/>
      <dgm:spPr/>
    </dgm:pt>
  </dgm:ptLst>
  <dgm:cxnLst>
    <dgm:cxn modelId="{887BD8B3-10B5-456E-99DA-15DCA491B1C3}" type="presOf" srcId="{278667A5-1999-4170-ACB5-49B2CAD06F2D}" destId="{9D69E778-2B13-4C1D-BFAF-037B53EF736D}" srcOrd="0" destOrd="0" presId="urn:microsoft.com/office/officeart/2008/layout/VerticalCurvedList"/>
    <dgm:cxn modelId="{E4354B1D-4F1C-4ECF-A328-BAE5632031E9}" type="presParOf" srcId="{9D69E778-2B13-4C1D-BFAF-037B53EF736D}" destId="{F759EBE9-A2F6-4027-9AD2-6917759B81BA}" srcOrd="0" destOrd="0" presId="urn:microsoft.com/office/officeart/2008/layout/VerticalCurvedList"/>
    <dgm:cxn modelId="{CC40778D-AB9C-4C95-907E-8016FE5AF86F}" type="presParOf" srcId="{F759EBE9-A2F6-4027-9AD2-6917759B81BA}" destId="{1C03338C-3516-49EE-87BA-C8F73E354595}" srcOrd="0" destOrd="0" presId="urn:microsoft.com/office/officeart/2008/layout/VerticalCurvedList"/>
    <dgm:cxn modelId="{5508D32A-B231-4A41-AC73-B7A76FB9D559}" type="presParOf" srcId="{1C03338C-3516-49EE-87BA-C8F73E354595}" destId="{078E40C1-302F-4F34-89BF-5C3C38E73066}" srcOrd="0" destOrd="0" presId="urn:microsoft.com/office/officeart/2008/layout/VerticalCurvedList"/>
    <dgm:cxn modelId="{89B895B3-6D24-4B45-B33B-0BEACAFDF321}" type="presParOf" srcId="{1C03338C-3516-49EE-87BA-C8F73E354595}" destId="{EC178FE7-D022-41BF-9FBD-B9CA77440E53}" srcOrd="1" destOrd="0" presId="urn:microsoft.com/office/officeart/2008/layout/VerticalCurvedList"/>
    <dgm:cxn modelId="{EE771115-0154-4F52-ADA2-F868E1988A06}" type="presParOf" srcId="{1C03338C-3516-49EE-87BA-C8F73E354595}" destId="{F6155EC3-879D-4228-B807-D46DA47B7936}" srcOrd="2" destOrd="0" presId="urn:microsoft.com/office/officeart/2008/layout/VerticalCurvedList"/>
    <dgm:cxn modelId="{87E90EFA-AA86-4CA1-AAD2-AFFF1809287B}" type="presParOf" srcId="{1C03338C-3516-49EE-87BA-C8F73E354595}" destId="{5E3182B0-0A71-4647-9402-BC7B83A8A68C}" srcOrd="3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8CEF210-D652-4039-87D2-5E8874F74DCC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l-PL"/>
        </a:p>
      </dgm:t>
    </dgm:pt>
    <dgm:pt modelId="{CB16835C-7FB9-474D-96F1-DCB1B34A79E9}">
      <dgm:prSet phldrT="[Tekst]"/>
      <dgm:spPr>
        <a:solidFill>
          <a:schemeClr val="bg2">
            <a:lumMod val="75000"/>
          </a:schemeClr>
        </a:solidFill>
        <a:ln>
          <a:solidFill>
            <a:schemeClr val="bg1"/>
          </a:solidFill>
        </a:ln>
      </dgm:spPr>
      <dgm:t>
        <a:bodyPr/>
        <a:lstStyle/>
        <a:p>
          <a:r>
            <a:rPr lang="pl-PL" dirty="0" smtClean="0"/>
            <a:t>POŻYCZKI</a:t>
          </a:r>
          <a:endParaRPr lang="pl-PL" dirty="0"/>
        </a:p>
      </dgm:t>
    </dgm:pt>
    <dgm:pt modelId="{319DDF4F-F44E-43C8-962D-67A5BC6584CF}" type="parTrans" cxnId="{81B3C253-A028-4B94-B1DB-B762E6C02792}">
      <dgm:prSet/>
      <dgm:spPr/>
      <dgm:t>
        <a:bodyPr/>
        <a:lstStyle/>
        <a:p>
          <a:endParaRPr lang="pl-PL"/>
        </a:p>
      </dgm:t>
    </dgm:pt>
    <dgm:pt modelId="{4936E2FD-7D97-415B-B4B9-40933288C592}" type="sibTrans" cxnId="{81B3C253-A028-4B94-B1DB-B762E6C02792}">
      <dgm:prSet/>
      <dgm:spPr/>
      <dgm:t>
        <a:bodyPr/>
        <a:lstStyle/>
        <a:p>
          <a:endParaRPr lang="pl-PL"/>
        </a:p>
      </dgm:t>
    </dgm:pt>
    <dgm:pt modelId="{4707EE65-23E6-43DC-A9D0-326795DD18BD}">
      <dgm:prSet phldrT="[Tekst]"/>
      <dgm:spPr>
        <a:solidFill>
          <a:schemeClr val="bg2">
            <a:alpha val="90000"/>
          </a:schemeClr>
        </a:solidFill>
        <a:ln>
          <a:solidFill>
            <a:schemeClr val="bg2">
              <a:lumMod val="10000"/>
            </a:schemeClr>
          </a:solidFill>
        </a:ln>
      </dgm:spPr>
      <dgm:t>
        <a:bodyPr/>
        <a:lstStyle/>
        <a:p>
          <a:r>
            <a:rPr lang="pl-PL" dirty="0" smtClean="0"/>
            <a:t>dofinansowania w formie pożyczek do 100% kosztów kwalifikowanych zadania</a:t>
          </a:r>
          <a:endParaRPr lang="pl-PL" dirty="0"/>
        </a:p>
      </dgm:t>
    </dgm:pt>
    <dgm:pt modelId="{CA8DB2EB-E3F2-4F02-A722-1DF645A779C0}" type="parTrans" cxnId="{980C521B-9355-46A5-A3A8-3E6C91FCA16C}">
      <dgm:prSet/>
      <dgm:spPr/>
      <dgm:t>
        <a:bodyPr/>
        <a:lstStyle/>
        <a:p>
          <a:endParaRPr lang="pl-PL"/>
        </a:p>
      </dgm:t>
    </dgm:pt>
    <dgm:pt modelId="{ECC59CD1-98D3-4C7D-9325-C2C3A2D46AE7}" type="sibTrans" cxnId="{980C521B-9355-46A5-A3A8-3E6C91FCA16C}">
      <dgm:prSet/>
      <dgm:spPr/>
      <dgm:t>
        <a:bodyPr/>
        <a:lstStyle/>
        <a:p>
          <a:endParaRPr lang="pl-PL"/>
        </a:p>
      </dgm:t>
    </dgm:pt>
    <dgm:pt modelId="{F5893D44-ECBC-4227-8734-4B73DA864DDF}">
      <dgm:prSet phldrT="[Tekst]"/>
      <dgm:spPr>
        <a:solidFill>
          <a:schemeClr val="bg2">
            <a:lumMod val="50000"/>
          </a:schemeClr>
        </a:solidFill>
        <a:ln>
          <a:solidFill>
            <a:schemeClr val="bg1"/>
          </a:solidFill>
        </a:ln>
      </dgm:spPr>
      <dgm:t>
        <a:bodyPr/>
        <a:lstStyle/>
        <a:p>
          <a:r>
            <a:rPr lang="pl-PL" dirty="0" smtClean="0"/>
            <a:t>DOTACJE </a:t>
          </a:r>
          <a:endParaRPr lang="pl-PL" dirty="0"/>
        </a:p>
      </dgm:t>
    </dgm:pt>
    <dgm:pt modelId="{E881F312-6540-4380-82DC-FDFF43494A91}" type="parTrans" cxnId="{8697AD69-D293-4725-AD58-172766939F36}">
      <dgm:prSet/>
      <dgm:spPr/>
      <dgm:t>
        <a:bodyPr/>
        <a:lstStyle/>
        <a:p>
          <a:endParaRPr lang="pl-PL"/>
        </a:p>
      </dgm:t>
    </dgm:pt>
    <dgm:pt modelId="{69D9484C-B80B-41AD-BFED-7B5687B856FE}" type="sibTrans" cxnId="{8697AD69-D293-4725-AD58-172766939F36}">
      <dgm:prSet/>
      <dgm:spPr/>
      <dgm:t>
        <a:bodyPr/>
        <a:lstStyle/>
        <a:p>
          <a:endParaRPr lang="pl-PL"/>
        </a:p>
      </dgm:t>
    </dgm:pt>
    <dgm:pt modelId="{FC5E16D9-3E88-4065-AE33-AE2A5F156623}">
      <dgm:prSet phldrT="[Tekst]"/>
      <dgm:spPr>
        <a:solidFill>
          <a:schemeClr val="bg2">
            <a:alpha val="90000"/>
          </a:schemeClr>
        </a:solidFill>
        <a:ln>
          <a:solidFill>
            <a:schemeClr val="bg2">
              <a:lumMod val="10000"/>
            </a:schemeClr>
          </a:solidFill>
        </a:ln>
      </dgm:spPr>
      <dgm:t>
        <a:bodyPr/>
        <a:lstStyle/>
        <a:p>
          <a:r>
            <a:rPr lang="pl-PL" dirty="0" smtClean="0"/>
            <a:t>Dofinansowania w formie dotacji od 40% do 99% kosztów całkowitych zadania</a:t>
          </a:r>
          <a:endParaRPr lang="pl-PL" dirty="0"/>
        </a:p>
      </dgm:t>
    </dgm:pt>
    <dgm:pt modelId="{1189CF88-08D9-443C-AAEE-02C1057FF3B1}" type="parTrans" cxnId="{ED87C5DA-18DD-4496-B39E-5DFD3FEBFCF1}">
      <dgm:prSet/>
      <dgm:spPr/>
      <dgm:t>
        <a:bodyPr/>
        <a:lstStyle/>
        <a:p>
          <a:endParaRPr lang="pl-PL"/>
        </a:p>
      </dgm:t>
    </dgm:pt>
    <dgm:pt modelId="{5A25064B-0F9D-4157-A8E4-66284632CA8A}" type="sibTrans" cxnId="{ED87C5DA-18DD-4496-B39E-5DFD3FEBFCF1}">
      <dgm:prSet/>
      <dgm:spPr/>
      <dgm:t>
        <a:bodyPr/>
        <a:lstStyle/>
        <a:p>
          <a:endParaRPr lang="pl-PL"/>
        </a:p>
      </dgm:t>
    </dgm:pt>
    <dgm:pt modelId="{1BAAC55E-1298-4039-BBF3-D159CB14C200}" type="pres">
      <dgm:prSet presAssocID="{C8CEF210-D652-4039-87D2-5E8874F74DCC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pl-PL"/>
        </a:p>
      </dgm:t>
    </dgm:pt>
    <dgm:pt modelId="{76795FCC-2E48-457C-844C-4B71A330C9E9}" type="pres">
      <dgm:prSet presAssocID="{CB16835C-7FB9-474D-96F1-DCB1B34A79E9}" presName="composite" presStyleCnt="0"/>
      <dgm:spPr/>
    </dgm:pt>
    <dgm:pt modelId="{D8EEAB6D-AB29-4BAA-AA89-A6D8B0B1E3B4}" type="pres">
      <dgm:prSet presAssocID="{CB16835C-7FB9-474D-96F1-DCB1B34A79E9}" presName="parentText" presStyleLbl="alignNode1" presStyleIdx="0" presStyleCnt="2" custLinFactNeighborY="-1619">
        <dgm:presLayoutVars>
          <dgm:chMax val="1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0C6F86E9-9824-4CFE-A88E-7CE5F7E9B3D6}" type="pres">
      <dgm:prSet presAssocID="{CB16835C-7FB9-474D-96F1-DCB1B34A79E9}" presName="descendantText" presStyleLbl="alignAcc1" presStyleIdx="0" presStyleCnt="2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562EBEAA-1BC6-4613-8F98-8D9272A191D2}" type="pres">
      <dgm:prSet presAssocID="{4936E2FD-7D97-415B-B4B9-40933288C592}" presName="sp" presStyleCnt="0"/>
      <dgm:spPr/>
    </dgm:pt>
    <dgm:pt modelId="{294AFD3D-C5CF-4967-A260-E93A09AE6F98}" type="pres">
      <dgm:prSet presAssocID="{F5893D44-ECBC-4227-8734-4B73DA864DDF}" presName="composite" presStyleCnt="0"/>
      <dgm:spPr/>
    </dgm:pt>
    <dgm:pt modelId="{C1835545-9569-4EFE-8CD4-D3480C6C2D44}" type="pres">
      <dgm:prSet presAssocID="{F5893D44-ECBC-4227-8734-4B73DA864DDF}" presName="parentText" presStyleLbl="alignNode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73CB4338-26C6-471C-865B-EBA2C405640F}" type="pres">
      <dgm:prSet presAssocID="{F5893D44-ECBC-4227-8734-4B73DA864DDF}" presName="descendantText" presStyleLbl="alignAcc1" presStyleIdx="1" presStyleCnt="2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</dgm:ptLst>
  <dgm:cxnLst>
    <dgm:cxn modelId="{87122CE8-7233-486F-B082-5A9E96B044C3}" type="presOf" srcId="{4707EE65-23E6-43DC-A9D0-326795DD18BD}" destId="{0C6F86E9-9824-4CFE-A88E-7CE5F7E9B3D6}" srcOrd="0" destOrd="0" presId="urn:microsoft.com/office/officeart/2005/8/layout/chevron2"/>
    <dgm:cxn modelId="{A002E588-DE8D-4BA3-ADC5-CF716825F532}" type="presOf" srcId="{FC5E16D9-3E88-4065-AE33-AE2A5F156623}" destId="{73CB4338-26C6-471C-865B-EBA2C405640F}" srcOrd="0" destOrd="0" presId="urn:microsoft.com/office/officeart/2005/8/layout/chevron2"/>
    <dgm:cxn modelId="{ED87C5DA-18DD-4496-B39E-5DFD3FEBFCF1}" srcId="{F5893D44-ECBC-4227-8734-4B73DA864DDF}" destId="{FC5E16D9-3E88-4065-AE33-AE2A5F156623}" srcOrd="0" destOrd="0" parTransId="{1189CF88-08D9-443C-AAEE-02C1057FF3B1}" sibTransId="{5A25064B-0F9D-4157-A8E4-66284632CA8A}"/>
    <dgm:cxn modelId="{8697AD69-D293-4725-AD58-172766939F36}" srcId="{C8CEF210-D652-4039-87D2-5E8874F74DCC}" destId="{F5893D44-ECBC-4227-8734-4B73DA864DDF}" srcOrd="1" destOrd="0" parTransId="{E881F312-6540-4380-82DC-FDFF43494A91}" sibTransId="{69D9484C-B80B-41AD-BFED-7B5687B856FE}"/>
    <dgm:cxn modelId="{F5548930-50C9-4A86-B37B-0B90B32997BF}" type="presOf" srcId="{CB16835C-7FB9-474D-96F1-DCB1B34A79E9}" destId="{D8EEAB6D-AB29-4BAA-AA89-A6D8B0B1E3B4}" srcOrd="0" destOrd="0" presId="urn:microsoft.com/office/officeart/2005/8/layout/chevron2"/>
    <dgm:cxn modelId="{E7169F12-1D14-4FA5-961A-F784618EB2C9}" type="presOf" srcId="{F5893D44-ECBC-4227-8734-4B73DA864DDF}" destId="{C1835545-9569-4EFE-8CD4-D3480C6C2D44}" srcOrd="0" destOrd="0" presId="urn:microsoft.com/office/officeart/2005/8/layout/chevron2"/>
    <dgm:cxn modelId="{A5A24F17-7B75-44D4-AC2F-77D84DF21BD6}" type="presOf" srcId="{C8CEF210-D652-4039-87D2-5E8874F74DCC}" destId="{1BAAC55E-1298-4039-BBF3-D159CB14C200}" srcOrd="0" destOrd="0" presId="urn:microsoft.com/office/officeart/2005/8/layout/chevron2"/>
    <dgm:cxn modelId="{81B3C253-A028-4B94-B1DB-B762E6C02792}" srcId="{C8CEF210-D652-4039-87D2-5E8874F74DCC}" destId="{CB16835C-7FB9-474D-96F1-DCB1B34A79E9}" srcOrd="0" destOrd="0" parTransId="{319DDF4F-F44E-43C8-962D-67A5BC6584CF}" sibTransId="{4936E2FD-7D97-415B-B4B9-40933288C592}"/>
    <dgm:cxn modelId="{980C521B-9355-46A5-A3A8-3E6C91FCA16C}" srcId="{CB16835C-7FB9-474D-96F1-DCB1B34A79E9}" destId="{4707EE65-23E6-43DC-A9D0-326795DD18BD}" srcOrd="0" destOrd="0" parTransId="{CA8DB2EB-E3F2-4F02-A722-1DF645A779C0}" sibTransId="{ECC59CD1-98D3-4C7D-9325-C2C3A2D46AE7}"/>
    <dgm:cxn modelId="{4D4358ED-15FA-4A8F-87CB-74C5E17F0BB3}" type="presParOf" srcId="{1BAAC55E-1298-4039-BBF3-D159CB14C200}" destId="{76795FCC-2E48-457C-844C-4B71A330C9E9}" srcOrd="0" destOrd="0" presId="urn:microsoft.com/office/officeart/2005/8/layout/chevron2"/>
    <dgm:cxn modelId="{634E99F9-3DEF-44CF-8EA1-36B6E0D3304A}" type="presParOf" srcId="{76795FCC-2E48-457C-844C-4B71A330C9E9}" destId="{D8EEAB6D-AB29-4BAA-AA89-A6D8B0B1E3B4}" srcOrd="0" destOrd="0" presId="urn:microsoft.com/office/officeart/2005/8/layout/chevron2"/>
    <dgm:cxn modelId="{52CC140E-DEFE-4172-92C3-E91FF28A92BE}" type="presParOf" srcId="{76795FCC-2E48-457C-844C-4B71A330C9E9}" destId="{0C6F86E9-9824-4CFE-A88E-7CE5F7E9B3D6}" srcOrd="1" destOrd="0" presId="urn:microsoft.com/office/officeart/2005/8/layout/chevron2"/>
    <dgm:cxn modelId="{14B97E67-E42C-45BC-AA4A-48F9FF77F2D8}" type="presParOf" srcId="{1BAAC55E-1298-4039-BBF3-D159CB14C200}" destId="{562EBEAA-1BC6-4613-8F98-8D9272A191D2}" srcOrd="1" destOrd="0" presId="urn:microsoft.com/office/officeart/2005/8/layout/chevron2"/>
    <dgm:cxn modelId="{651C991D-4FD2-4FDD-8CE3-4E5A1D3940EB}" type="presParOf" srcId="{1BAAC55E-1298-4039-BBF3-D159CB14C200}" destId="{294AFD3D-C5CF-4967-A260-E93A09AE6F98}" srcOrd="2" destOrd="0" presId="urn:microsoft.com/office/officeart/2005/8/layout/chevron2"/>
    <dgm:cxn modelId="{5D60EAD4-064F-4551-A4FF-BF898BE17290}" type="presParOf" srcId="{294AFD3D-C5CF-4967-A260-E93A09AE6F98}" destId="{C1835545-9569-4EFE-8CD4-D3480C6C2D44}" srcOrd="0" destOrd="0" presId="urn:microsoft.com/office/officeart/2005/8/layout/chevron2"/>
    <dgm:cxn modelId="{41F6ECEB-CB3F-43E5-8F4C-1BBCD45B95D6}" type="presParOf" srcId="{294AFD3D-C5CF-4967-A260-E93A09AE6F98}" destId="{73CB4338-26C6-471C-865B-EBA2C405640F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78667A5-1999-4170-ACB5-49B2CAD06F2D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l-PL"/>
        </a:p>
      </dgm:t>
    </dgm:pt>
    <dgm:pt modelId="{0B5D0A70-547A-43A6-A70F-3BB17C3BE40E}">
      <dgm:prSet phldrT="[Tekst]"/>
      <dgm:spPr>
        <a:solidFill>
          <a:schemeClr val="bg2">
            <a:lumMod val="90000"/>
          </a:schemeClr>
        </a:solidFill>
      </dgm:spPr>
      <dgm:t>
        <a:bodyPr/>
        <a:lstStyle/>
        <a:p>
          <a:pPr algn="l"/>
          <a:r>
            <a:rPr lang="pl-PL" dirty="0" smtClean="0">
              <a:solidFill>
                <a:schemeClr val="accent3">
                  <a:lumMod val="75000"/>
                </a:schemeClr>
              </a:solidFill>
            </a:rPr>
            <a:t>Wykorzystywanie odnawialnych źródeł energii</a:t>
          </a:r>
          <a:endParaRPr lang="pl-PL" dirty="0">
            <a:solidFill>
              <a:schemeClr val="accent3">
                <a:lumMod val="75000"/>
              </a:schemeClr>
            </a:solidFill>
          </a:endParaRPr>
        </a:p>
      </dgm:t>
    </dgm:pt>
    <dgm:pt modelId="{E5ACBF36-048A-41A4-A797-CE871A155638}" type="parTrans" cxnId="{B89C7758-B972-4354-BFEE-F01D2DF2B848}">
      <dgm:prSet/>
      <dgm:spPr/>
      <dgm:t>
        <a:bodyPr/>
        <a:lstStyle/>
        <a:p>
          <a:endParaRPr lang="pl-PL"/>
        </a:p>
      </dgm:t>
    </dgm:pt>
    <dgm:pt modelId="{93733B15-3411-4A3B-B411-44125E6E9DE2}" type="sibTrans" cxnId="{B89C7758-B972-4354-BFEE-F01D2DF2B848}">
      <dgm:prSet/>
      <dgm:spPr>
        <a:ln>
          <a:solidFill>
            <a:schemeClr val="bg2">
              <a:lumMod val="10000"/>
            </a:schemeClr>
          </a:solidFill>
        </a:ln>
      </dgm:spPr>
      <dgm:t>
        <a:bodyPr/>
        <a:lstStyle/>
        <a:p>
          <a:endParaRPr lang="pl-PL"/>
        </a:p>
      </dgm:t>
    </dgm:pt>
    <dgm:pt modelId="{CCE1DA3A-C675-42A9-B14F-EDB9CE6C30CD}">
      <dgm:prSet phldrT="[Tekst]"/>
      <dgm:spPr>
        <a:solidFill>
          <a:schemeClr val="bg2">
            <a:lumMod val="75000"/>
          </a:schemeClr>
        </a:solidFill>
      </dgm:spPr>
      <dgm:t>
        <a:bodyPr/>
        <a:lstStyle/>
        <a:p>
          <a:pPr algn="l"/>
          <a:r>
            <a:rPr lang="pl-PL" b="0" dirty="0" smtClean="0">
              <a:solidFill>
                <a:schemeClr val="accent3">
                  <a:lumMod val="75000"/>
                </a:schemeClr>
              </a:solidFill>
            </a:rPr>
            <a:t>Termomodernizację obiektów, w tym wymianę źródła ciepła</a:t>
          </a:r>
          <a:endParaRPr lang="pl-PL" b="0" dirty="0">
            <a:solidFill>
              <a:schemeClr val="accent3">
                <a:lumMod val="75000"/>
              </a:schemeClr>
            </a:solidFill>
          </a:endParaRPr>
        </a:p>
      </dgm:t>
    </dgm:pt>
    <dgm:pt modelId="{365DF39E-D392-411C-BEAD-020DB4466312}" type="parTrans" cxnId="{006403C9-02F2-46A4-9165-C40010CCD151}">
      <dgm:prSet/>
      <dgm:spPr/>
      <dgm:t>
        <a:bodyPr/>
        <a:lstStyle/>
        <a:p>
          <a:endParaRPr lang="pl-PL"/>
        </a:p>
      </dgm:t>
    </dgm:pt>
    <dgm:pt modelId="{07A8A6E7-11FD-4739-A799-2022F636BEA1}" type="sibTrans" cxnId="{006403C9-02F2-46A4-9165-C40010CCD151}">
      <dgm:prSet/>
      <dgm:spPr/>
      <dgm:t>
        <a:bodyPr/>
        <a:lstStyle/>
        <a:p>
          <a:endParaRPr lang="pl-PL"/>
        </a:p>
      </dgm:t>
    </dgm:pt>
    <dgm:pt modelId="{300C19FD-1DD1-4601-816F-40A9E383A244}">
      <dgm:prSet phldrT="[Tekst]"/>
      <dgm:spPr>
        <a:solidFill>
          <a:schemeClr val="bg2">
            <a:lumMod val="50000"/>
          </a:schemeClr>
        </a:solidFill>
      </dgm:spPr>
      <dgm:t>
        <a:bodyPr/>
        <a:lstStyle/>
        <a:p>
          <a:r>
            <a:rPr lang="pl-PL" b="0" dirty="0" smtClean="0"/>
            <a:t>Modernizację i rozbudowę sieci cieplnej</a:t>
          </a:r>
          <a:endParaRPr lang="pl-PL" b="0" dirty="0"/>
        </a:p>
      </dgm:t>
    </dgm:pt>
    <dgm:pt modelId="{539784F0-923C-4DF0-A3B1-75DF3992853C}" type="parTrans" cxnId="{3B4E7AF7-6006-4056-83DC-6FB9DD3E9540}">
      <dgm:prSet/>
      <dgm:spPr/>
      <dgm:t>
        <a:bodyPr/>
        <a:lstStyle/>
        <a:p>
          <a:endParaRPr lang="pl-PL"/>
        </a:p>
      </dgm:t>
    </dgm:pt>
    <dgm:pt modelId="{E65681AE-1DB6-499E-858B-BAB7CDA7D9C8}" type="sibTrans" cxnId="{3B4E7AF7-6006-4056-83DC-6FB9DD3E9540}">
      <dgm:prSet/>
      <dgm:spPr/>
      <dgm:t>
        <a:bodyPr/>
        <a:lstStyle/>
        <a:p>
          <a:endParaRPr lang="pl-PL"/>
        </a:p>
      </dgm:t>
    </dgm:pt>
    <dgm:pt modelId="{8E12BECA-2466-4162-8AE7-146C31E449ED}">
      <dgm:prSet phldrT="[Tekst]"/>
      <dgm:spPr>
        <a:solidFill>
          <a:schemeClr val="bg2">
            <a:lumMod val="25000"/>
          </a:schemeClr>
        </a:solidFill>
      </dgm:spPr>
      <dgm:t>
        <a:bodyPr/>
        <a:lstStyle/>
        <a:p>
          <a:r>
            <a:rPr lang="pl-PL" b="0" dirty="0" smtClean="0"/>
            <a:t>Zakup samochodów elektrycznych</a:t>
          </a:r>
          <a:endParaRPr lang="pl-PL" b="0" dirty="0"/>
        </a:p>
      </dgm:t>
    </dgm:pt>
    <dgm:pt modelId="{EBE2C9DE-5AA2-47ED-9AD1-CC60E0A050BD}" type="parTrans" cxnId="{95C6A1A8-D440-4287-B8A2-D0F1CB9294FE}">
      <dgm:prSet/>
      <dgm:spPr/>
      <dgm:t>
        <a:bodyPr/>
        <a:lstStyle/>
        <a:p>
          <a:endParaRPr lang="pl-PL"/>
        </a:p>
      </dgm:t>
    </dgm:pt>
    <dgm:pt modelId="{8A19A76A-6DD7-435E-91A5-B9EDC586B729}" type="sibTrans" cxnId="{95C6A1A8-D440-4287-B8A2-D0F1CB9294FE}">
      <dgm:prSet/>
      <dgm:spPr/>
      <dgm:t>
        <a:bodyPr/>
        <a:lstStyle/>
        <a:p>
          <a:endParaRPr lang="pl-PL"/>
        </a:p>
      </dgm:t>
    </dgm:pt>
    <dgm:pt modelId="{9D69E778-2B13-4C1D-BFAF-037B53EF736D}" type="pres">
      <dgm:prSet presAssocID="{278667A5-1999-4170-ACB5-49B2CAD06F2D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pl-PL"/>
        </a:p>
      </dgm:t>
    </dgm:pt>
    <dgm:pt modelId="{F759EBE9-A2F6-4027-9AD2-6917759B81BA}" type="pres">
      <dgm:prSet presAssocID="{278667A5-1999-4170-ACB5-49B2CAD06F2D}" presName="Name1" presStyleCnt="0"/>
      <dgm:spPr/>
    </dgm:pt>
    <dgm:pt modelId="{1C03338C-3516-49EE-87BA-C8F73E354595}" type="pres">
      <dgm:prSet presAssocID="{278667A5-1999-4170-ACB5-49B2CAD06F2D}" presName="cycle" presStyleCnt="0"/>
      <dgm:spPr/>
    </dgm:pt>
    <dgm:pt modelId="{078E40C1-302F-4F34-89BF-5C3C38E73066}" type="pres">
      <dgm:prSet presAssocID="{278667A5-1999-4170-ACB5-49B2CAD06F2D}" presName="srcNode" presStyleLbl="node1" presStyleIdx="0" presStyleCnt="4"/>
      <dgm:spPr/>
    </dgm:pt>
    <dgm:pt modelId="{EC178FE7-D022-41BF-9FBD-B9CA77440E53}" type="pres">
      <dgm:prSet presAssocID="{278667A5-1999-4170-ACB5-49B2CAD06F2D}" presName="conn" presStyleLbl="parChTrans1D2" presStyleIdx="0" presStyleCnt="1"/>
      <dgm:spPr/>
      <dgm:t>
        <a:bodyPr/>
        <a:lstStyle/>
        <a:p>
          <a:endParaRPr lang="pl-PL"/>
        </a:p>
      </dgm:t>
    </dgm:pt>
    <dgm:pt modelId="{F6155EC3-879D-4228-B807-D46DA47B7936}" type="pres">
      <dgm:prSet presAssocID="{278667A5-1999-4170-ACB5-49B2CAD06F2D}" presName="extraNode" presStyleLbl="node1" presStyleIdx="0" presStyleCnt="4"/>
      <dgm:spPr/>
    </dgm:pt>
    <dgm:pt modelId="{5E3182B0-0A71-4647-9402-BC7B83A8A68C}" type="pres">
      <dgm:prSet presAssocID="{278667A5-1999-4170-ACB5-49B2CAD06F2D}" presName="dstNode" presStyleLbl="node1" presStyleIdx="0" presStyleCnt="4"/>
      <dgm:spPr/>
    </dgm:pt>
    <dgm:pt modelId="{E68763DA-4B6E-4E89-AEF3-53635FB2B3C2}" type="pres">
      <dgm:prSet presAssocID="{0B5D0A70-547A-43A6-A70F-3BB17C3BE40E}" presName="text_1" presStyleLbl="node1" presStyleIdx="0" presStyleCnt="4" custLinFactNeighborX="-79" custLinFactNeighborY="-1381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EB53BF08-7CC0-4AC0-88E2-513B181C3B41}" type="pres">
      <dgm:prSet presAssocID="{0B5D0A70-547A-43A6-A70F-3BB17C3BE40E}" presName="accent_1" presStyleCnt="0"/>
      <dgm:spPr/>
    </dgm:pt>
    <dgm:pt modelId="{799B2933-E1C0-42D5-9CF7-43F9C5F5ED97}" type="pres">
      <dgm:prSet presAssocID="{0B5D0A70-547A-43A6-A70F-3BB17C3BE40E}" presName="accentRepeatNode" presStyleLbl="solidFgAcc1" presStyleIdx="0" presStyleCnt="4"/>
      <dgm:spPr>
        <a:ln>
          <a:solidFill>
            <a:schemeClr val="bg2">
              <a:lumMod val="10000"/>
            </a:schemeClr>
          </a:solidFill>
        </a:ln>
      </dgm:spPr>
    </dgm:pt>
    <dgm:pt modelId="{74C6C257-2AEA-4592-AC13-11023B4FAC93}" type="pres">
      <dgm:prSet presAssocID="{CCE1DA3A-C675-42A9-B14F-EDB9CE6C30CD}" presName="text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B73C9767-25C3-4F1E-9397-18D998B8007C}" type="pres">
      <dgm:prSet presAssocID="{CCE1DA3A-C675-42A9-B14F-EDB9CE6C30CD}" presName="accent_2" presStyleCnt="0"/>
      <dgm:spPr/>
    </dgm:pt>
    <dgm:pt modelId="{FD3F6B32-C0C5-4433-93A1-BB4C1EA4563B}" type="pres">
      <dgm:prSet presAssocID="{CCE1DA3A-C675-42A9-B14F-EDB9CE6C30CD}" presName="accentRepeatNode" presStyleLbl="solidFgAcc1" presStyleIdx="1" presStyleCnt="4"/>
      <dgm:spPr>
        <a:ln>
          <a:solidFill>
            <a:schemeClr val="tx2">
              <a:lumMod val="50000"/>
            </a:schemeClr>
          </a:solidFill>
        </a:ln>
      </dgm:spPr>
    </dgm:pt>
    <dgm:pt modelId="{9C1F356C-C681-4AD8-9264-09367A46E7FF}" type="pres">
      <dgm:prSet presAssocID="{300C19FD-1DD1-4601-816F-40A9E383A244}" presName="text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70909F17-8C1B-47FA-9CE4-0F1B98AE7F8A}" type="pres">
      <dgm:prSet presAssocID="{300C19FD-1DD1-4601-816F-40A9E383A244}" presName="accent_3" presStyleCnt="0"/>
      <dgm:spPr/>
    </dgm:pt>
    <dgm:pt modelId="{71F66B4C-3DC0-48D0-A56E-3312693FA946}" type="pres">
      <dgm:prSet presAssocID="{300C19FD-1DD1-4601-816F-40A9E383A244}" presName="accentRepeatNode" presStyleLbl="solidFgAcc1" presStyleIdx="2" presStyleCnt="4"/>
      <dgm:spPr>
        <a:ln>
          <a:solidFill>
            <a:schemeClr val="bg2">
              <a:lumMod val="10000"/>
            </a:schemeClr>
          </a:solidFill>
        </a:ln>
      </dgm:spPr>
    </dgm:pt>
    <dgm:pt modelId="{14F46437-5257-4D30-97C1-A2EB87A02EC4}" type="pres">
      <dgm:prSet presAssocID="{8E12BECA-2466-4162-8AE7-146C31E449ED}" presName="text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B8DE0414-E90C-4D49-8B44-6E408069706B}" type="pres">
      <dgm:prSet presAssocID="{8E12BECA-2466-4162-8AE7-146C31E449ED}" presName="accent_4" presStyleCnt="0"/>
      <dgm:spPr/>
    </dgm:pt>
    <dgm:pt modelId="{7A28DC96-EA30-45D8-B27D-55ED3E7D51FE}" type="pres">
      <dgm:prSet presAssocID="{8E12BECA-2466-4162-8AE7-146C31E449ED}" presName="accentRepeatNode" presStyleLbl="solidFgAcc1" presStyleIdx="3" presStyleCnt="4"/>
      <dgm:spPr>
        <a:ln>
          <a:solidFill>
            <a:schemeClr val="bg2">
              <a:lumMod val="10000"/>
            </a:schemeClr>
          </a:solidFill>
        </a:ln>
      </dgm:spPr>
    </dgm:pt>
  </dgm:ptLst>
  <dgm:cxnLst>
    <dgm:cxn modelId="{E72B389A-C63C-4819-AC08-1EA34B172BF9}" type="presOf" srcId="{CCE1DA3A-C675-42A9-B14F-EDB9CE6C30CD}" destId="{74C6C257-2AEA-4592-AC13-11023B4FAC93}" srcOrd="0" destOrd="0" presId="urn:microsoft.com/office/officeart/2008/layout/VerticalCurvedList"/>
    <dgm:cxn modelId="{01A2E82A-D35D-47DC-A9B6-2C00039A6C1E}" type="presOf" srcId="{93733B15-3411-4A3B-B411-44125E6E9DE2}" destId="{EC178FE7-D022-41BF-9FBD-B9CA77440E53}" srcOrd="0" destOrd="0" presId="urn:microsoft.com/office/officeart/2008/layout/VerticalCurvedList"/>
    <dgm:cxn modelId="{91E58178-0338-43F4-9B26-9BC7D6B9681E}" type="presOf" srcId="{8E12BECA-2466-4162-8AE7-146C31E449ED}" destId="{14F46437-5257-4D30-97C1-A2EB87A02EC4}" srcOrd="0" destOrd="0" presId="urn:microsoft.com/office/officeart/2008/layout/VerticalCurvedList"/>
    <dgm:cxn modelId="{95C6A1A8-D440-4287-B8A2-D0F1CB9294FE}" srcId="{278667A5-1999-4170-ACB5-49B2CAD06F2D}" destId="{8E12BECA-2466-4162-8AE7-146C31E449ED}" srcOrd="3" destOrd="0" parTransId="{EBE2C9DE-5AA2-47ED-9AD1-CC60E0A050BD}" sibTransId="{8A19A76A-6DD7-435E-91A5-B9EDC586B729}"/>
    <dgm:cxn modelId="{887BD8B3-10B5-456E-99DA-15DCA491B1C3}" type="presOf" srcId="{278667A5-1999-4170-ACB5-49B2CAD06F2D}" destId="{9D69E778-2B13-4C1D-BFAF-037B53EF736D}" srcOrd="0" destOrd="0" presId="urn:microsoft.com/office/officeart/2008/layout/VerticalCurvedList"/>
    <dgm:cxn modelId="{3B4E7AF7-6006-4056-83DC-6FB9DD3E9540}" srcId="{278667A5-1999-4170-ACB5-49B2CAD06F2D}" destId="{300C19FD-1DD1-4601-816F-40A9E383A244}" srcOrd="2" destOrd="0" parTransId="{539784F0-923C-4DF0-A3B1-75DF3992853C}" sibTransId="{E65681AE-1DB6-499E-858B-BAB7CDA7D9C8}"/>
    <dgm:cxn modelId="{8B943252-22DF-462D-8ADE-8E9BE2D7D81B}" type="presOf" srcId="{0B5D0A70-547A-43A6-A70F-3BB17C3BE40E}" destId="{E68763DA-4B6E-4E89-AEF3-53635FB2B3C2}" srcOrd="0" destOrd="0" presId="urn:microsoft.com/office/officeart/2008/layout/VerticalCurvedList"/>
    <dgm:cxn modelId="{C4B1FF11-2D47-4AFD-B0E1-165998A18B7F}" type="presOf" srcId="{300C19FD-1DD1-4601-816F-40A9E383A244}" destId="{9C1F356C-C681-4AD8-9264-09367A46E7FF}" srcOrd="0" destOrd="0" presId="urn:microsoft.com/office/officeart/2008/layout/VerticalCurvedList"/>
    <dgm:cxn modelId="{B89C7758-B972-4354-BFEE-F01D2DF2B848}" srcId="{278667A5-1999-4170-ACB5-49B2CAD06F2D}" destId="{0B5D0A70-547A-43A6-A70F-3BB17C3BE40E}" srcOrd="0" destOrd="0" parTransId="{E5ACBF36-048A-41A4-A797-CE871A155638}" sibTransId="{93733B15-3411-4A3B-B411-44125E6E9DE2}"/>
    <dgm:cxn modelId="{006403C9-02F2-46A4-9165-C40010CCD151}" srcId="{278667A5-1999-4170-ACB5-49B2CAD06F2D}" destId="{CCE1DA3A-C675-42A9-B14F-EDB9CE6C30CD}" srcOrd="1" destOrd="0" parTransId="{365DF39E-D392-411C-BEAD-020DB4466312}" sibTransId="{07A8A6E7-11FD-4739-A799-2022F636BEA1}"/>
    <dgm:cxn modelId="{E4354B1D-4F1C-4ECF-A328-BAE5632031E9}" type="presParOf" srcId="{9D69E778-2B13-4C1D-BFAF-037B53EF736D}" destId="{F759EBE9-A2F6-4027-9AD2-6917759B81BA}" srcOrd="0" destOrd="0" presId="urn:microsoft.com/office/officeart/2008/layout/VerticalCurvedList"/>
    <dgm:cxn modelId="{CC40778D-AB9C-4C95-907E-8016FE5AF86F}" type="presParOf" srcId="{F759EBE9-A2F6-4027-9AD2-6917759B81BA}" destId="{1C03338C-3516-49EE-87BA-C8F73E354595}" srcOrd="0" destOrd="0" presId="urn:microsoft.com/office/officeart/2008/layout/VerticalCurvedList"/>
    <dgm:cxn modelId="{5508D32A-B231-4A41-AC73-B7A76FB9D559}" type="presParOf" srcId="{1C03338C-3516-49EE-87BA-C8F73E354595}" destId="{078E40C1-302F-4F34-89BF-5C3C38E73066}" srcOrd="0" destOrd="0" presId="urn:microsoft.com/office/officeart/2008/layout/VerticalCurvedList"/>
    <dgm:cxn modelId="{89B895B3-6D24-4B45-B33B-0BEACAFDF321}" type="presParOf" srcId="{1C03338C-3516-49EE-87BA-C8F73E354595}" destId="{EC178FE7-D022-41BF-9FBD-B9CA77440E53}" srcOrd="1" destOrd="0" presId="urn:microsoft.com/office/officeart/2008/layout/VerticalCurvedList"/>
    <dgm:cxn modelId="{EE771115-0154-4F52-ADA2-F868E1988A06}" type="presParOf" srcId="{1C03338C-3516-49EE-87BA-C8F73E354595}" destId="{F6155EC3-879D-4228-B807-D46DA47B7936}" srcOrd="2" destOrd="0" presId="urn:microsoft.com/office/officeart/2008/layout/VerticalCurvedList"/>
    <dgm:cxn modelId="{87E90EFA-AA86-4CA1-AAD2-AFFF1809287B}" type="presParOf" srcId="{1C03338C-3516-49EE-87BA-C8F73E354595}" destId="{5E3182B0-0A71-4647-9402-BC7B83A8A68C}" srcOrd="3" destOrd="0" presId="urn:microsoft.com/office/officeart/2008/layout/VerticalCurvedList"/>
    <dgm:cxn modelId="{F4E9803C-0A90-4482-8936-E85BB7283C9C}" type="presParOf" srcId="{F759EBE9-A2F6-4027-9AD2-6917759B81BA}" destId="{E68763DA-4B6E-4E89-AEF3-53635FB2B3C2}" srcOrd="1" destOrd="0" presId="urn:microsoft.com/office/officeart/2008/layout/VerticalCurvedList"/>
    <dgm:cxn modelId="{797DCBBA-AD19-4A20-9B5D-786C2DE5C5C0}" type="presParOf" srcId="{F759EBE9-A2F6-4027-9AD2-6917759B81BA}" destId="{EB53BF08-7CC0-4AC0-88E2-513B181C3B41}" srcOrd="2" destOrd="0" presId="urn:microsoft.com/office/officeart/2008/layout/VerticalCurvedList"/>
    <dgm:cxn modelId="{4705C1C1-84D2-4197-A3C2-2959BACAFE6A}" type="presParOf" srcId="{EB53BF08-7CC0-4AC0-88E2-513B181C3B41}" destId="{799B2933-E1C0-42D5-9CF7-43F9C5F5ED97}" srcOrd="0" destOrd="0" presId="urn:microsoft.com/office/officeart/2008/layout/VerticalCurvedList"/>
    <dgm:cxn modelId="{F23498B0-60A2-4479-BCE4-19DC50ED20A7}" type="presParOf" srcId="{F759EBE9-A2F6-4027-9AD2-6917759B81BA}" destId="{74C6C257-2AEA-4592-AC13-11023B4FAC93}" srcOrd="3" destOrd="0" presId="urn:microsoft.com/office/officeart/2008/layout/VerticalCurvedList"/>
    <dgm:cxn modelId="{77378DF6-C995-462E-8AC4-8A43A13B4534}" type="presParOf" srcId="{F759EBE9-A2F6-4027-9AD2-6917759B81BA}" destId="{B73C9767-25C3-4F1E-9397-18D998B8007C}" srcOrd="4" destOrd="0" presId="urn:microsoft.com/office/officeart/2008/layout/VerticalCurvedList"/>
    <dgm:cxn modelId="{5EC015D6-113D-4AA3-AEFD-97BE675CE236}" type="presParOf" srcId="{B73C9767-25C3-4F1E-9397-18D998B8007C}" destId="{FD3F6B32-C0C5-4433-93A1-BB4C1EA4563B}" srcOrd="0" destOrd="0" presId="urn:microsoft.com/office/officeart/2008/layout/VerticalCurvedList"/>
    <dgm:cxn modelId="{0B976A46-8F3A-4C3C-A792-74555066D77E}" type="presParOf" srcId="{F759EBE9-A2F6-4027-9AD2-6917759B81BA}" destId="{9C1F356C-C681-4AD8-9264-09367A46E7FF}" srcOrd="5" destOrd="0" presId="urn:microsoft.com/office/officeart/2008/layout/VerticalCurvedList"/>
    <dgm:cxn modelId="{54AE3B39-0117-48FB-99CD-4CC46CD1C55F}" type="presParOf" srcId="{F759EBE9-A2F6-4027-9AD2-6917759B81BA}" destId="{70909F17-8C1B-47FA-9CE4-0F1B98AE7F8A}" srcOrd="6" destOrd="0" presId="urn:microsoft.com/office/officeart/2008/layout/VerticalCurvedList"/>
    <dgm:cxn modelId="{D018D58A-310D-498F-9F6B-AE058D33BCF0}" type="presParOf" srcId="{70909F17-8C1B-47FA-9CE4-0F1B98AE7F8A}" destId="{71F66B4C-3DC0-48D0-A56E-3312693FA946}" srcOrd="0" destOrd="0" presId="urn:microsoft.com/office/officeart/2008/layout/VerticalCurvedList"/>
    <dgm:cxn modelId="{E1DFF3D6-B2BD-40BB-BF8D-CCE1696ADCE0}" type="presParOf" srcId="{F759EBE9-A2F6-4027-9AD2-6917759B81BA}" destId="{14F46437-5257-4D30-97C1-A2EB87A02EC4}" srcOrd="7" destOrd="0" presId="urn:microsoft.com/office/officeart/2008/layout/VerticalCurvedList"/>
    <dgm:cxn modelId="{D2536602-B209-44C1-9AF4-E3829221AF8E}" type="presParOf" srcId="{F759EBE9-A2F6-4027-9AD2-6917759B81BA}" destId="{B8DE0414-E90C-4D49-8B44-6E408069706B}" srcOrd="8" destOrd="0" presId="urn:microsoft.com/office/officeart/2008/layout/VerticalCurvedList"/>
    <dgm:cxn modelId="{BC56C979-1608-4197-9AF9-88F6EF38B1A3}" type="presParOf" srcId="{B8DE0414-E90C-4D49-8B44-6E408069706B}" destId="{7A28DC96-EA30-45D8-B27D-55ED3E7D51FE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78667A5-1999-4170-ACB5-49B2CAD06F2D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l-PL"/>
        </a:p>
      </dgm:t>
    </dgm:pt>
    <dgm:pt modelId="{B3EB27AA-CEDF-48CD-BBB8-5CD157219C12}">
      <dgm:prSet phldrT="[Tekst]"/>
      <dgm:spPr>
        <a:solidFill>
          <a:schemeClr val="bg2">
            <a:lumMod val="90000"/>
          </a:schemeClr>
        </a:solidFill>
      </dgm:spPr>
      <dgm:t>
        <a:bodyPr/>
        <a:lstStyle/>
        <a:p>
          <a:r>
            <a:rPr lang="pl-PL" b="1" dirty="0" smtClean="0">
              <a:solidFill>
                <a:schemeClr val="tx1"/>
              </a:solidFill>
            </a:rPr>
            <a:t>Budowę, rozbudowę i modernizację oczyszczalni ścieków</a:t>
          </a:r>
          <a:endParaRPr lang="pl-PL" b="1" dirty="0" smtClean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6296545-6D47-47CD-8A9A-FCC3626D8218}" type="parTrans" cxnId="{B2C7A96F-0067-4ABE-B124-786CC0774535}">
      <dgm:prSet/>
      <dgm:spPr/>
      <dgm:t>
        <a:bodyPr/>
        <a:lstStyle/>
        <a:p>
          <a:endParaRPr lang="pl-PL"/>
        </a:p>
      </dgm:t>
    </dgm:pt>
    <dgm:pt modelId="{D72C4BC4-5C86-4333-874D-38116D5C3186}" type="sibTrans" cxnId="{B2C7A96F-0067-4ABE-B124-786CC0774535}">
      <dgm:prSet/>
      <dgm:spPr>
        <a:ln>
          <a:solidFill>
            <a:schemeClr val="bg2">
              <a:lumMod val="10000"/>
            </a:schemeClr>
          </a:solidFill>
        </a:ln>
      </dgm:spPr>
      <dgm:t>
        <a:bodyPr/>
        <a:lstStyle/>
        <a:p>
          <a:endParaRPr lang="pl-PL"/>
        </a:p>
      </dgm:t>
    </dgm:pt>
    <dgm:pt modelId="{BBCA39CB-E83C-4882-8CD9-F854A43D2E95}">
      <dgm:prSet phldrT="[Tekst]"/>
      <dgm:spPr>
        <a:solidFill>
          <a:schemeClr val="bg2">
            <a:lumMod val="90000"/>
          </a:schemeClr>
        </a:solidFill>
      </dgm:spPr>
      <dgm:t>
        <a:bodyPr/>
        <a:lstStyle/>
        <a:p>
          <a:r>
            <a:rPr lang="pl-PL" b="1" dirty="0" smtClean="0">
              <a:solidFill>
                <a:schemeClr val="tx1"/>
              </a:solidFill>
            </a:rPr>
            <a:t>Budowę przydomowych oczyszczalni ścieków</a:t>
          </a:r>
          <a:endParaRPr lang="pl-PL" b="1" dirty="0" smtClean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96F6767-C14B-463B-8580-BF25D283D082}" type="sibTrans" cxnId="{973FF79C-5633-4032-9265-C4F9F9F63594}">
      <dgm:prSet/>
      <dgm:spPr/>
      <dgm:t>
        <a:bodyPr/>
        <a:lstStyle/>
        <a:p>
          <a:endParaRPr lang="pl-PL"/>
        </a:p>
      </dgm:t>
    </dgm:pt>
    <dgm:pt modelId="{E7B0A749-6BEF-4F16-AA45-CF59C411BE88}" type="parTrans" cxnId="{973FF79C-5633-4032-9265-C4F9F9F63594}">
      <dgm:prSet/>
      <dgm:spPr/>
      <dgm:t>
        <a:bodyPr/>
        <a:lstStyle/>
        <a:p>
          <a:endParaRPr lang="pl-PL"/>
        </a:p>
      </dgm:t>
    </dgm:pt>
    <dgm:pt modelId="{300C19FD-1DD1-4601-816F-40A9E383A244}">
      <dgm:prSet phldrT="[Tekst]" custT="1"/>
      <dgm:spPr>
        <a:solidFill>
          <a:schemeClr val="bg2">
            <a:lumMod val="90000"/>
          </a:schemeClr>
        </a:solidFill>
      </dgm:spPr>
      <dgm:t>
        <a:bodyPr/>
        <a:lstStyle/>
        <a:p>
          <a:pPr algn="l"/>
          <a:r>
            <a:rPr lang="pl-PL" sz="1400" b="1" dirty="0" smtClean="0">
              <a:solidFill>
                <a:schemeClr val="bg2">
                  <a:lumMod val="10000"/>
                </a:schemeClr>
              </a:solidFill>
              <a:effectLst/>
            </a:rPr>
            <a:t>Budowę i modernizację wodociągów</a:t>
          </a:r>
          <a:endParaRPr lang="pl-PL" sz="1400" b="1" dirty="0">
            <a:solidFill>
              <a:schemeClr val="bg2">
                <a:lumMod val="10000"/>
              </a:schemeClr>
            </a:solidFill>
            <a:effectLst/>
          </a:endParaRPr>
        </a:p>
      </dgm:t>
    </dgm:pt>
    <dgm:pt modelId="{E65681AE-1DB6-499E-858B-BAB7CDA7D9C8}" type="sibTrans" cxnId="{3B4E7AF7-6006-4056-83DC-6FB9DD3E9540}">
      <dgm:prSet/>
      <dgm:spPr/>
      <dgm:t>
        <a:bodyPr/>
        <a:lstStyle/>
        <a:p>
          <a:endParaRPr lang="pl-PL"/>
        </a:p>
      </dgm:t>
    </dgm:pt>
    <dgm:pt modelId="{539784F0-923C-4DF0-A3B1-75DF3992853C}" type="parTrans" cxnId="{3B4E7AF7-6006-4056-83DC-6FB9DD3E9540}">
      <dgm:prSet/>
      <dgm:spPr/>
      <dgm:t>
        <a:bodyPr/>
        <a:lstStyle/>
        <a:p>
          <a:endParaRPr lang="pl-PL"/>
        </a:p>
      </dgm:t>
    </dgm:pt>
    <dgm:pt modelId="{0B5D0A70-547A-43A6-A70F-3BB17C3BE40E}">
      <dgm:prSet phldrT="[Tekst]"/>
      <dgm:spPr>
        <a:solidFill>
          <a:schemeClr val="bg2">
            <a:lumMod val="90000"/>
          </a:schemeClr>
        </a:solidFill>
      </dgm:spPr>
      <dgm:t>
        <a:bodyPr/>
        <a:lstStyle/>
        <a:p>
          <a:r>
            <a:rPr lang="pl-PL" b="1" dirty="0" smtClean="0">
              <a:solidFill>
                <a:schemeClr val="tx1"/>
              </a:solidFill>
            </a:rPr>
            <a:t>Budowę, rozbudowę i modernizację stacji uzdatniania wody oraz ujęć wody (zadania współfinansowane z UE) </a:t>
          </a:r>
          <a:endParaRPr lang="pl-PL" b="1" dirty="0" smtClean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3733B15-3411-4A3B-B411-44125E6E9DE2}" type="sibTrans" cxnId="{B89C7758-B972-4354-BFEE-F01D2DF2B848}">
      <dgm:prSet/>
      <dgm:spPr>
        <a:ln>
          <a:solidFill>
            <a:schemeClr val="bg2">
              <a:lumMod val="10000"/>
            </a:schemeClr>
          </a:solidFill>
        </a:ln>
      </dgm:spPr>
      <dgm:t>
        <a:bodyPr/>
        <a:lstStyle/>
        <a:p>
          <a:endParaRPr lang="pl-PL"/>
        </a:p>
      </dgm:t>
    </dgm:pt>
    <dgm:pt modelId="{E5ACBF36-048A-41A4-A797-CE871A155638}" type="parTrans" cxnId="{B89C7758-B972-4354-BFEE-F01D2DF2B848}">
      <dgm:prSet/>
      <dgm:spPr/>
      <dgm:t>
        <a:bodyPr/>
        <a:lstStyle/>
        <a:p>
          <a:endParaRPr lang="pl-PL"/>
        </a:p>
      </dgm:t>
    </dgm:pt>
    <dgm:pt modelId="{CFF9409B-1149-4CF5-B8D1-10932D2F4BE1}">
      <dgm:prSet/>
      <dgm:spPr>
        <a:solidFill>
          <a:schemeClr val="bg2"/>
        </a:solidFill>
        <a:effectLst>
          <a:outerShdw blurRad="50800" dist="50800" dir="5400000" sx="99000" sy="99000" algn="ctr" rotWithShape="0">
            <a:schemeClr val="bg2">
              <a:lumMod val="90000"/>
            </a:schemeClr>
          </a:outerShdw>
        </a:effectLst>
      </dgm:spPr>
      <dgm:t>
        <a:bodyPr/>
        <a:lstStyle/>
        <a:p>
          <a:r>
            <a:rPr lang="pl-PL" b="1" dirty="0" smtClean="0">
              <a:solidFill>
                <a:schemeClr val="tx1"/>
              </a:solidFill>
            </a:rPr>
            <a:t>Budowę i rozbudowę sieci kanalizacji deszczowej</a:t>
          </a:r>
          <a:endParaRPr lang="pl-PL" b="1" dirty="0">
            <a:solidFill>
              <a:schemeClr val="tx1"/>
            </a:solidFill>
          </a:endParaRPr>
        </a:p>
      </dgm:t>
    </dgm:pt>
    <dgm:pt modelId="{EAB78D70-3905-40FC-8538-ACD84B8B2542}" type="parTrans" cxnId="{2D036E05-823B-464D-A74F-505CBEC674B5}">
      <dgm:prSet/>
      <dgm:spPr/>
      <dgm:t>
        <a:bodyPr/>
        <a:lstStyle/>
        <a:p>
          <a:endParaRPr lang="pl-PL"/>
        </a:p>
      </dgm:t>
    </dgm:pt>
    <dgm:pt modelId="{11A31A6C-3EFA-47F2-81C8-566295B8A447}" type="sibTrans" cxnId="{2D036E05-823B-464D-A74F-505CBEC674B5}">
      <dgm:prSet/>
      <dgm:spPr/>
      <dgm:t>
        <a:bodyPr/>
        <a:lstStyle/>
        <a:p>
          <a:endParaRPr lang="pl-PL"/>
        </a:p>
      </dgm:t>
    </dgm:pt>
    <dgm:pt modelId="{9D69E778-2B13-4C1D-BFAF-037B53EF736D}" type="pres">
      <dgm:prSet presAssocID="{278667A5-1999-4170-ACB5-49B2CAD06F2D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pl-PL"/>
        </a:p>
      </dgm:t>
    </dgm:pt>
    <dgm:pt modelId="{F759EBE9-A2F6-4027-9AD2-6917759B81BA}" type="pres">
      <dgm:prSet presAssocID="{278667A5-1999-4170-ACB5-49B2CAD06F2D}" presName="Name1" presStyleCnt="0"/>
      <dgm:spPr/>
    </dgm:pt>
    <dgm:pt modelId="{1C03338C-3516-49EE-87BA-C8F73E354595}" type="pres">
      <dgm:prSet presAssocID="{278667A5-1999-4170-ACB5-49B2CAD06F2D}" presName="cycle" presStyleCnt="0"/>
      <dgm:spPr/>
    </dgm:pt>
    <dgm:pt modelId="{078E40C1-302F-4F34-89BF-5C3C38E73066}" type="pres">
      <dgm:prSet presAssocID="{278667A5-1999-4170-ACB5-49B2CAD06F2D}" presName="srcNode" presStyleLbl="node1" presStyleIdx="0" presStyleCnt="5"/>
      <dgm:spPr/>
    </dgm:pt>
    <dgm:pt modelId="{EC178FE7-D022-41BF-9FBD-B9CA77440E53}" type="pres">
      <dgm:prSet presAssocID="{278667A5-1999-4170-ACB5-49B2CAD06F2D}" presName="conn" presStyleLbl="parChTrans1D2" presStyleIdx="0" presStyleCnt="1"/>
      <dgm:spPr/>
      <dgm:t>
        <a:bodyPr/>
        <a:lstStyle/>
        <a:p>
          <a:endParaRPr lang="pl-PL"/>
        </a:p>
      </dgm:t>
    </dgm:pt>
    <dgm:pt modelId="{F6155EC3-879D-4228-B807-D46DA47B7936}" type="pres">
      <dgm:prSet presAssocID="{278667A5-1999-4170-ACB5-49B2CAD06F2D}" presName="extraNode" presStyleLbl="node1" presStyleIdx="0" presStyleCnt="5"/>
      <dgm:spPr/>
    </dgm:pt>
    <dgm:pt modelId="{5E3182B0-0A71-4647-9402-BC7B83A8A68C}" type="pres">
      <dgm:prSet presAssocID="{278667A5-1999-4170-ACB5-49B2CAD06F2D}" presName="dstNode" presStyleLbl="node1" presStyleIdx="0" presStyleCnt="5"/>
      <dgm:spPr/>
    </dgm:pt>
    <dgm:pt modelId="{9F8AE6A6-BD80-4BA9-A21D-1CF39D170B25}" type="pres">
      <dgm:prSet presAssocID="{B3EB27AA-CEDF-48CD-BBB8-5CD157219C12}" presName="text_1" presStyleLbl="node1" presStyleIdx="0" presStyleCnt="5" custScaleX="100748" custScaleY="98384" custLinFactNeighborX="-1399" custLinFactNeighborY="-49968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A791C0E0-CCB0-4BDD-A56F-37A4BDAED790}" type="pres">
      <dgm:prSet presAssocID="{B3EB27AA-CEDF-48CD-BBB8-5CD157219C12}" presName="accent_1" presStyleCnt="0"/>
      <dgm:spPr/>
    </dgm:pt>
    <dgm:pt modelId="{67CCE9C1-6DA5-40AE-8308-6EA31FF915FC}" type="pres">
      <dgm:prSet presAssocID="{B3EB27AA-CEDF-48CD-BBB8-5CD157219C12}" presName="accentRepeatNode" presStyleLbl="solidFgAcc1" presStyleIdx="0" presStyleCnt="5" custLinFactNeighborX="-15471" custLinFactNeighborY="-50677"/>
      <dgm:spPr>
        <a:solidFill>
          <a:schemeClr val="bg1">
            <a:alpha val="99000"/>
          </a:schemeClr>
        </a:solidFill>
        <a:ln>
          <a:solidFill>
            <a:schemeClr val="bg2">
              <a:lumMod val="25000"/>
            </a:schemeClr>
          </a:solidFill>
        </a:ln>
      </dgm:spPr>
    </dgm:pt>
    <dgm:pt modelId="{39C951FB-38F4-4647-B4CC-59D6D4F8CFE2}" type="pres">
      <dgm:prSet presAssocID="{BBCA39CB-E83C-4882-8CD9-F854A43D2E95}" presName="text_2" presStyleLbl="node1" presStyleIdx="1" presStyleCnt="5" custLinFactNeighborX="-340" custLinFactNeighborY="-43255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F29ED23D-F311-4A7A-B8B1-4899F4485B48}" type="pres">
      <dgm:prSet presAssocID="{BBCA39CB-E83C-4882-8CD9-F854A43D2E95}" presName="accent_2" presStyleCnt="0"/>
      <dgm:spPr/>
    </dgm:pt>
    <dgm:pt modelId="{95EC9D62-CECE-44A9-9D77-C06825B5B756}" type="pres">
      <dgm:prSet presAssocID="{BBCA39CB-E83C-4882-8CD9-F854A43D2E95}" presName="accentRepeatNode" presStyleLbl="solidFgAcc1" presStyleIdx="1" presStyleCnt="5" custLinFactNeighborX="-16737" custLinFactNeighborY="-36220"/>
      <dgm:spPr>
        <a:ln>
          <a:solidFill>
            <a:schemeClr val="bg2">
              <a:lumMod val="10000"/>
            </a:schemeClr>
          </a:solidFill>
        </a:ln>
      </dgm:spPr>
    </dgm:pt>
    <dgm:pt modelId="{A05F12A4-3D4E-4965-B155-12F03F3BAC8C}" type="pres">
      <dgm:prSet presAssocID="{CFF9409B-1149-4CF5-B8D1-10932D2F4BE1}" presName="text_3" presStyleLbl="node1" presStyleIdx="2" presStyleCnt="5" custLinFactNeighborX="275" custLinFactNeighborY="-32447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229465EE-F3FC-42A1-8DB8-F62C144F9F6F}" type="pres">
      <dgm:prSet presAssocID="{CFF9409B-1149-4CF5-B8D1-10932D2F4BE1}" presName="accent_3" presStyleCnt="0"/>
      <dgm:spPr/>
    </dgm:pt>
    <dgm:pt modelId="{947AA446-8006-41ED-8102-B9AD0F1F9585}" type="pres">
      <dgm:prSet presAssocID="{CFF9409B-1149-4CF5-B8D1-10932D2F4BE1}" presName="accentRepeatNode" presStyleLbl="solidFgAcc1" presStyleIdx="2" presStyleCnt="5" custLinFactNeighborX="-4439" custLinFactNeighborY="-20000"/>
      <dgm:spPr>
        <a:ln>
          <a:solidFill>
            <a:schemeClr val="bg2">
              <a:lumMod val="10000"/>
            </a:schemeClr>
          </a:solidFill>
        </a:ln>
      </dgm:spPr>
    </dgm:pt>
    <dgm:pt modelId="{9907F9ED-89AE-459E-849E-07E6864E93C8}" type="pres">
      <dgm:prSet presAssocID="{0B5D0A70-547A-43A6-A70F-3BB17C3BE40E}" presName="text_4" presStyleLbl="node1" presStyleIdx="3" presStyleCnt="5" custLinFactNeighborX="1020" custLinFactNeighborY="-3864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4C99EAA0-EA0A-4305-A7B5-5516A618EB23}" type="pres">
      <dgm:prSet presAssocID="{0B5D0A70-547A-43A6-A70F-3BB17C3BE40E}" presName="accent_4" presStyleCnt="0"/>
      <dgm:spPr/>
    </dgm:pt>
    <dgm:pt modelId="{799B2933-E1C0-42D5-9CF7-43F9C5F5ED97}" type="pres">
      <dgm:prSet presAssocID="{0B5D0A70-547A-43A6-A70F-3BB17C3BE40E}" presName="accentRepeatNode" presStyleLbl="solidFgAcc1" presStyleIdx="3" presStyleCnt="5" custLinFactNeighborX="1819" custLinFactNeighborY="-15764"/>
      <dgm:spPr>
        <a:ln>
          <a:solidFill>
            <a:schemeClr val="bg2">
              <a:lumMod val="10000"/>
            </a:schemeClr>
          </a:solidFill>
        </a:ln>
      </dgm:spPr>
    </dgm:pt>
    <dgm:pt modelId="{768757BA-AD05-45ED-BA62-A6BC8FD48F5C}" type="pres">
      <dgm:prSet presAssocID="{300C19FD-1DD1-4601-816F-40A9E383A244}" presName="text_5" presStyleLbl="node1" presStyleIdx="4" presStyleCnt="5" custLinFactNeighborX="-246" custLinFactNeighborY="-14607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DB4293B6-3A96-43A8-9247-02E601EC3821}" type="pres">
      <dgm:prSet presAssocID="{300C19FD-1DD1-4601-816F-40A9E383A244}" presName="accent_5" presStyleCnt="0"/>
      <dgm:spPr/>
    </dgm:pt>
    <dgm:pt modelId="{71F66B4C-3DC0-48D0-A56E-3312693FA946}" type="pres">
      <dgm:prSet presAssocID="{300C19FD-1DD1-4601-816F-40A9E383A244}" presName="accentRepeatNode" presStyleLbl="solidFgAcc1" presStyleIdx="4" presStyleCnt="5" custLinFactNeighborX="-6162" custLinFactNeighborY="-19967"/>
      <dgm:spPr>
        <a:ln>
          <a:solidFill>
            <a:schemeClr val="bg2">
              <a:lumMod val="10000"/>
            </a:schemeClr>
          </a:solidFill>
        </a:ln>
      </dgm:spPr>
      <dgm:t>
        <a:bodyPr/>
        <a:lstStyle/>
        <a:p>
          <a:endParaRPr lang="pl-PL"/>
        </a:p>
      </dgm:t>
    </dgm:pt>
  </dgm:ptLst>
  <dgm:cxnLst>
    <dgm:cxn modelId="{B2C7A96F-0067-4ABE-B124-786CC0774535}" srcId="{278667A5-1999-4170-ACB5-49B2CAD06F2D}" destId="{B3EB27AA-CEDF-48CD-BBB8-5CD157219C12}" srcOrd="0" destOrd="0" parTransId="{26296545-6D47-47CD-8A9A-FCC3626D8218}" sibTransId="{D72C4BC4-5C86-4333-874D-38116D5C3186}"/>
    <dgm:cxn modelId="{BDCF7FAD-4AD4-42CF-A2FA-0A94B856773F}" type="presOf" srcId="{B3EB27AA-CEDF-48CD-BBB8-5CD157219C12}" destId="{9F8AE6A6-BD80-4BA9-A21D-1CF39D170B25}" srcOrd="0" destOrd="0" presId="urn:microsoft.com/office/officeart/2008/layout/VerticalCurvedList"/>
    <dgm:cxn modelId="{887BD8B3-10B5-456E-99DA-15DCA491B1C3}" type="presOf" srcId="{278667A5-1999-4170-ACB5-49B2CAD06F2D}" destId="{9D69E778-2B13-4C1D-BFAF-037B53EF736D}" srcOrd="0" destOrd="0" presId="urn:microsoft.com/office/officeart/2008/layout/VerticalCurvedList"/>
    <dgm:cxn modelId="{3B4E7AF7-6006-4056-83DC-6FB9DD3E9540}" srcId="{278667A5-1999-4170-ACB5-49B2CAD06F2D}" destId="{300C19FD-1DD1-4601-816F-40A9E383A244}" srcOrd="4" destOrd="0" parTransId="{539784F0-923C-4DF0-A3B1-75DF3992853C}" sibTransId="{E65681AE-1DB6-499E-858B-BAB7CDA7D9C8}"/>
    <dgm:cxn modelId="{436C0C3A-CA9A-41FD-8C7D-970E7CF050AF}" type="presOf" srcId="{CFF9409B-1149-4CF5-B8D1-10932D2F4BE1}" destId="{A05F12A4-3D4E-4965-B155-12F03F3BAC8C}" srcOrd="0" destOrd="0" presId="urn:microsoft.com/office/officeart/2008/layout/VerticalCurvedList"/>
    <dgm:cxn modelId="{93749930-3BB9-4379-B144-E1697954E81A}" type="presOf" srcId="{BBCA39CB-E83C-4882-8CD9-F854A43D2E95}" destId="{39C951FB-38F4-4647-B4CC-59D6D4F8CFE2}" srcOrd="0" destOrd="0" presId="urn:microsoft.com/office/officeart/2008/layout/VerticalCurvedList"/>
    <dgm:cxn modelId="{200F5F45-0057-49BE-92E5-C837C1060A09}" type="presOf" srcId="{D72C4BC4-5C86-4333-874D-38116D5C3186}" destId="{EC178FE7-D022-41BF-9FBD-B9CA77440E53}" srcOrd="0" destOrd="0" presId="urn:microsoft.com/office/officeart/2008/layout/VerticalCurvedList"/>
    <dgm:cxn modelId="{B89C7758-B972-4354-BFEE-F01D2DF2B848}" srcId="{278667A5-1999-4170-ACB5-49B2CAD06F2D}" destId="{0B5D0A70-547A-43A6-A70F-3BB17C3BE40E}" srcOrd="3" destOrd="0" parTransId="{E5ACBF36-048A-41A4-A797-CE871A155638}" sibTransId="{93733B15-3411-4A3B-B411-44125E6E9DE2}"/>
    <dgm:cxn modelId="{1859C054-91D3-4FE3-8B27-3441A37D5FF7}" type="presOf" srcId="{0B5D0A70-547A-43A6-A70F-3BB17C3BE40E}" destId="{9907F9ED-89AE-459E-849E-07E6864E93C8}" srcOrd="0" destOrd="0" presId="urn:microsoft.com/office/officeart/2008/layout/VerticalCurvedList"/>
    <dgm:cxn modelId="{9EDCB763-D381-4AD8-91F3-6E0A7FD381B9}" type="presOf" srcId="{300C19FD-1DD1-4601-816F-40A9E383A244}" destId="{768757BA-AD05-45ED-BA62-A6BC8FD48F5C}" srcOrd="0" destOrd="0" presId="urn:microsoft.com/office/officeart/2008/layout/VerticalCurvedList"/>
    <dgm:cxn modelId="{973FF79C-5633-4032-9265-C4F9F9F63594}" srcId="{278667A5-1999-4170-ACB5-49B2CAD06F2D}" destId="{BBCA39CB-E83C-4882-8CD9-F854A43D2E95}" srcOrd="1" destOrd="0" parTransId="{E7B0A749-6BEF-4F16-AA45-CF59C411BE88}" sibTransId="{096F6767-C14B-463B-8580-BF25D283D082}"/>
    <dgm:cxn modelId="{2D036E05-823B-464D-A74F-505CBEC674B5}" srcId="{278667A5-1999-4170-ACB5-49B2CAD06F2D}" destId="{CFF9409B-1149-4CF5-B8D1-10932D2F4BE1}" srcOrd="2" destOrd="0" parTransId="{EAB78D70-3905-40FC-8538-ACD84B8B2542}" sibTransId="{11A31A6C-3EFA-47F2-81C8-566295B8A447}"/>
    <dgm:cxn modelId="{E4354B1D-4F1C-4ECF-A328-BAE5632031E9}" type="presParOf" srcId="{9D69E778-2B13-4C1D-BFAF-037B53EF736D}" destId="{F759EBE9-A2F6-4027-9AD2-6917759B81BA}" srcOrd="0" destOrd="0" presId="urn:microsoft.com/office/officeart/2008/layout/VerticalCurvedList"/>
    <dgm:cxn modelId="{CC40778D-AB9C-4C95-907E-8016FE5AF86F}" type="presParOf" srcId="{F759EBE9-A2F6-4027-9AD2-6917759B81BA}" destId="{1C03338C-3516-49EE-87BA-C8F73E354595}" srcOrd="0" destOrd="0" presId="urn:microsoft.com/office/officeart/2008/layout/VerticalCurvedList"/>
    <dgm:cxn modelId="{5508D32A-B231-4A41-AC73-B7A76FB9D559}" type="presParOf" srcId="{1C03338C-3516-49EE-87BA-C8F73E354595}" destId="{078E40C1-302F-4F34-89BF-5C3C38E73066}" srcOrd="0" destOrd="0" presId="urn:microsoft.com/office/officeart/2008/layout/VerticalCurvedList"/>
    <dgm:cxn modelId="{89B895B3-6D24-4B45-B33B-0BEACAFDF321}" type="presParOf" srcId="{1C03338C-3516-49EE-87BA-C8F73E354595}" destId="{EC178FE7-D022-41BF-9FBD-B9CA77440E53}" srcOrd="1" destOrd="0" presId="urn:microsoft.com/office/officeart/2008/layout/VerticalCurvedList"/>
    <dgm:cxn modelId="{EE771115-0154-4F52-ADA2-F868E1988A06}" type="presParOf" srcId="{1C03338C-3516-49EE-87BA-C8F73E354595}" destId="{F6155EC3-879D-4228-B807-D46DA47B7936}" srcOrd="2" destOrd="0" presId="urn:microsoft.com/office/officeart/2008/layout/VerticalCurvedList"/>
    <dgm:cxn modelId="{87E90EFA-AA86-4CA1-AAD2-AFFF1809287B}" type="presParOf" srcId="{1C03338C-3516-49EE-87BA-C8F73E354595}" destId="{5E3182B0-0A71-4647-9402-BC7B83A8A68C}" srcOrd="3" destOrd="0" presId="urn:microsoft.com/office/officeart/2008/layout/VerticalCurvedList"/>
    <dgm:cxn modelId="{519BCCF5-103B-4AC4-9F47-56A0C27DB77D}" type="presParOf" srcId="{F759EBE9-A2F6-4027-9AD2-6917759B81BA}" destId="{9F8AE6A6-BD80-4BA9-A21D-1CF39D170B25}" srcOrd="1" destOrd="0" presId="urn:microsoft.com/office/officeart/2008/layout/VerticalCurvedList"/>
    <dgm:cxn modelId="{2E4A5D15-8418-48BF-8ADF-B33639A0AFFC}" type="presParOf" srcId="{F759EBE9-A2F6-4027-9AD2-6917759B81BA}" destId="{A791C0E0-CCB0-4BDD-A56F-37A4BDAED790}" srcOrd="2" destOrd="0" presId="urn:microsoft.com/office/officeart/2008/layout/VerticalCurvedList"/>
    <dgm:cxn modelId="{20342A2E-0557-4B5F-BB42-ABCFCEEB7F96}" type="presParOf" srcId="{A791C0E0-CCB0-4BDD-A56F-37A4BDAED790}" destId="{67CCE9C1-6DA5-40AE-8308-6EA31FF915FC}" srcOrd="0" destOrd="0" presId="urn:microsoft.com/office/officeart/2008/layout/VerticalCurvedList"/>
    <dgm:cxn modelId="{A76AFDD0-CC17-4163-A4EC-FFC16F6FABDC}" type="presParOf" srcId="{F759EBE9-A2F6-4027-9AD2-6917759B81BA}" destId="{39C951FB-38F4-4647-B4CC-59D6D4F8CFE2}" srcOrd="3" destOrd="0" presId="urn:microsoft.com/office/officeart/2008/layout/VerticalCurvedList"/>
    <dgm:cxn modelId="{F44E3FAA-F4D9-4555-8C35-B36BE6790FE4}" type="presParOf" srcId="{F759EBE9-A2F6-4027-9AD2-6917759B81BA}" destId="{F29ED23D-F311-4A7A-B8B1-4899F4485B48}" srcOrd="4" destOrd="0" presId="urn:microsoft.com/office/officeart/2008/layout/VerticalCurvedList"/>
    <dgm:cxn modelId="{FD98E7BB-EBE5-401F-9F22-B49B17B7564D}" type="presParOf" srcId="{F29ED23D-F311-4A7A-B8B1-4899F4485B48}" destId="{95EC9D62-CECE-44A9-9D77-C06825B5B756}" srcOrd="0" destOrd="0" presId="urn:microsoft.com/office/officeart/2008/layout/VerticalCurvedList"/>
    <dgm:cxn modelId="{5968F0F0-1E9D-423F-9BFC-95500C28386A}" type="presParOf" srcId="{F759EBE9-A2F6-4027-9AD2-6917759B81BA}" destId="{A05F12A4-3D4E-4965-B155-12F03F3BAC8C}" srcOrd="5" destOrd="0" presId="urn:microsoft.com/office/officeart/2008/layout/VerticalCurvedList"/>
    <dgm:cxn modelId="{777621F1-75DF-4DEA-A7CA-B2EAF8D7B37D}" type="presParOf" srcId="{F759EBE9-A2F6-4027-9AD2-6917759B81BA}" destId="{229465EE-F3FC-42A1-8DB8-F62C144F9F6F}" srcOrd="6" destOrd="0" presId="urn:microsoft.com/office/officeart/2008/layout/VerticalCurvedList"/>
    <dgm:cxn modelId="{1FE9816D-A27D-4BFB-B458-EA3B7B465C91}" type="presParOf" srcId="{229465EE-F3FC-42A1-8DB8-F62C144F9F6F}" destId="{947AA446-8006-41ED-8102-B9AD0F1F9585}" srcOrd="0" destOrd="0" presId="urn:microsoft.com/office/officeart/2008/layout/VerticalCurvedList"/>
    <dgm:cxn modelId="{5A98D28B-7BD2-414B-B0DA-4BB139DF18C8}" type="presParOf" srcId="{F759EBE9-A2F6-4027-9AD2-6917759B81BA}" destId="{9907F9ED-89AE-459E-849E-07E6864E93C8}" srcOrd="7" destOrd="0" presId="urn:microsoft.com/office/officeart/2008/layout/VerticalCurvedList"/>
    <dgm:cxn modelId="{8D272334-922B-4782-8A33-E3615FCB1F89}" type="presParOf" srcId="{F759EBE9-A2F6-4027-9AD2-6917759B81BA}" destId="{4C99EAA0-EA0A-4305-A7B5-5516A618EB23}" srcOrd="8" destOrd="0" presId="urn:microsoft.com/office/officeart/2008/layout/VerticalCurvedList"/>
    <dgm:cxn modelId="{9DDA2E24-6D7A-445D-80BB-186CB6502604}" type="presParOf" srcId="{4C99EAA0-EA0A-4305-A7B5-5516A618EB23}" destId="{799B2933-E1C0-42D5-9CF7-43F9C5F5ED97}" srcOrd="0" destOrd="0" presId="urn:microsoft.com/office/officeart/2008/layout/VerticalCurvedList"/>
    <dgm:cxn modelId="{1D455973-9EF4-4CB9-B5C9-A3BBD4B34E43}" type="presParOf" srcId="{F759EBE9-A2F6-4027-9AD2-6917759B81BA}" destId="{768757BA-AD05-45ED-BA62-A6BC8FD48F5C}" srcOrd="9" destOrd="0" presId="urn:microsoft.com/office/officeart/2008/layout/VerticalCurvedList"/>
    <dgm:cxn modelId="{808E0F15-FA8F-4177-98CC-D986503316E2}" type="presParOf" srcId="{F759EBE9-A2F6-4027-9AD2-6917759B81BA}" destId="{DB4293B6-3A96-43A8-9247-02E601EC3821}" srcOrd="10" destOrd="0" presId="urn:microsoft.com/office/officeart/2008/layout/VerticalCurvedList"/>
    <dgm:cxn modelId="{2B0B65C1-6582-4572-AD7C-1A76ABC0BBA8}" type="presParOf" srcId="{DB4293B6-3A96-43A8-9247-02E601EC3821}" destId="{71F66B4C-3DC0-48D0-A56E-3312693FA946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78667A5-1999-4170-ACB5-49B2CAD06F2D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l-PL"/>
        </a:p>
      </dgm:t>
    </dgm:pt>
    <dgm:pt modelId="{300C19FD-1DD1-4601-816F-40A9E383A244}">
      <dgm:prSet phldrT="[Tekst]" custT="1"/>
      <dgm:spPr>
        <a:solidFill>
          <a:schemeClr val="bg2">
            <a:lumMod val="90000"/>
          </a:schemeClr>
        </a:solidFill>
      </dgm:spPr>
      <dgm:t>
        <a:bodyPr/>
        <a:lstStyle/>
        <a:p>
          <a:pPr algn="l"/>
          <a:r>
            <a:rPr lang="pl-PL" sz="2000" b="0" dirty="0" smtClean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Zakup samochodu do odbioru odpadów</a:t>
          </a:r>
          <a:endParaRPr lang="pl-PL" sz="2000" b="0" dirty="0">
            <a:solidFill>
              <a:schemeClr val="bg2">
                <a:lumMod val="1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39784F0-923C-4DF0-A3B1-75DF3992853C}" type="parTrans" cxnId="{3B4E7AF7-6006-4056-83DC-6FB9DD3E9540}">
      <dgm:prSet/>
      <dgm:spPr/>
      <dgm:t>
        <a:bodyPr/>
        <a:lstStyle/>
        <a:p>
          <a:endParaRPr lang="pl-PL"/>
        </a:p>
      </dgm:t>
    </dgm:pt>
    <dgm:pt modelId="{E65681AE-1DB6-499E-858B-BAB7CDA7D9C8}" type="sibTrans" cxnId="{3B4E7AF7-6006-4056-83DC-6FB9DD3E9540}">
      <dgm:prSet/>
      <dgm:spPr/>
      <dgm:t>
        <a:bodyPr/>
        <a:lstStyle/>
        <a:p>
          <a:endParaRPr lang="pl-PL"/>
        </a:p>
      </dgm:t>
    </dgm:pt>
    <dgm:pt modelId="{0B5D0A70-547A-43A6-A70F-3BB17C3BE40E}">
      <dgm:prSet phldrT="[Tekst]"/>
      <dgm:spPr>
        <a:solidFill>
          <a:schemeClr val="bg2">
            <a:lumMod val="90000"/>
          </a:schemeClr>
        </a:solidFill>
      </dgm:spPr>
      <dgm:t>
        <a:bodyPr/>
        <a:lstStyle/>
        <a:p>
          <a:r>
            <a:rPr lang="pl-PL" b="0" dirty="0" smtClean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Gospodarkę osadową</a:t>
          </a:r>
        </a:p>
      </dgm:t>
    </dgm:pt>
    <dgm:pt modelId="{93733B15-3411-4A3B-B411-44125E6E9DE2}" type="sibTrans" cxnId="{B89C7758-B972-4354-BFEE-F01D2DF2B848}">
      <dgm:prSet/>
      <dgm:spPr>
        <a:ln>
          <a:solidFill>
            <a:schemeClr val="bg2">
              <a:lumMod val="10000"/>
            </a:schemeClr>
          </a:solidFill>
        </a:ln>
      </dgm:spPr>
      <dgm:t>
        <a:bodyPr/>
        <a:lstStyle/>
        <a:p>
          <a:endParaRPr lang="pl-PL"/>
        </a:p>
      </dgm:t>
    </dgm:pt>
    <dgm:pt modelId="{E5ACBF36-048A-41A4-A797-CE871A155638}" type="parTrans" cxnId="{B89C7758-B972-4354-BFEE-F01D2DF2B848}">
      <dgm:prSet/>
      <dgm:spPr/>
      <dgm:t>
        <a:bodyPr/>
        <a:lstStyle/>
        <a:p>
          <a:endParaRPr lang="pl-PL"/>
        </a:p>
      </dgm:t>
    </dgm:pt>
    <dgm:pt modelId="{833723B2-6B24-4E90-9C89-0D05828645A0}">
      <dgm:prSet phldrT="[Tekst]" custT="1"/>
      <dgm:spPr>
        <a:solidFill>
          <a:schemeClr val="bg2">
            <a:lumMod val="90000"/>
          </a:schemeClr>
        </a:solidFill>
      </dgm:spPr>
      <dgm:t>
        <a:bodyPr/>
        <a:lstStyle/>
        <a:p>
          <a:pPr algn="l"/>
          <a:r>
            <a:rPr lang="pl-PL" sz="2000" b="0" dirty="0" smtClean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Rekultywację składowisk odpadów</a:t>
          </a:r>
          <a:endParaRPr lang="pl-PL" sz="2000" b="0" dirty="0">
            <a:solidFill>
              <a:schemeClr val="bg2">
                <a:lumMod val="2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B99C3D2-03A4-4832-A7D0-3ECFBA99EF70}" type="parTrans" cxnId="{F2FC9957-27DF-429A-8CB5-8E6D4C6BFC53}">
      <dgm:prSet/>
      <dgm:spPr/>
      <dgm:t>
        <a:bodyPr/>
        <a:lstStyle/>
        <a:p>
          <a:endParaRPr lang="pl-PL"/>
        </a:p>
      </dgm:t>
    </dgm:pt>
    <dgm:pt modelId="{C67493C3-83BD-427C-8C64-684D66B3A125}" type="sibTrans" cxnId="{F2FC9957-27DF-429A-8CB5-8E6D4C6BFC53}">
      <dgm:prSet/>
      <dgm:spPr/>
      <dgm:t>
        <a:bodyPr/>
        <a:lstStyle/>
        <a:p>
          <a:endParaRPr lang="pl-PL"/>
        </a:p>
      </dgm:t>
    </dgm:pt>
    <dgm:pt modelId="{B3EB27AA-CEDF-48CD-BBB8-5CD157219C12}">
      <dgm:prSet phldrT="[Tekst]"/>
      <dgm:spPr>
        <a:solidFill>
          <a:schemeClr val="bg2">
            <a:lumMod val="90000"/>
          </a:schemeClr>
        </a:solidFill>
      </dgm:spPr>
      <dgm:t>
        <a:bodyPr/>
        <a:lstStyle/>
        <a:p>
          <a:r>
            <a:rPr lang="pl-PL" b="0" dirty="0" smtClean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Usuwanie azbestu</a:t>
          </a:r>
        </a:p>
      </dgm:t>
    </dgm:pt>
    <dgm:pt modelId="{26296545-6D47-47CD-8A9A-FCC3626D8218}" type="parTrans" cxnId="{B2C7A96F-0067-4ABE-B124-786CC0774535}">
      <dgm:prSet/>
      <dgm:spPr/>
      <dgm:t>
        <a:bodyPr/>
        <a:lstStyle/>
        <a:p>
          <a:endParaRPr lang="pl-PL"/>
        </a:p>
      </dgm:t>
    </dgm:pt>
    <dgm:pt modelId="{D72C4BC4-5C86-4333-874D-38116D5C3186}" type="sibTrans" cxnId="{B2C7A96F-0067-4ABE-B124-786CC0774535}">
      <dgm:prSet/>
      <dgm:spPr>
        <a:ln>
          <a:solidFill>
            <a:schemeClr val="bg2">
              <a:lumMod val="10000"/>
            </a:schemeClr>
          </a:solidFill>
        </a:ln>
      </dgm:spPr>
      <dgm:t>
        <a:bodyPr/>
        <a:lstStyle/>
        <a:p>
          <a:endParaRPr lang="pl-PL"/>
        </a:p>
      </dgm:t>
    </dgm:pt>
    <dgm:pt modelId="{BBCA39CB-E83C-4882-8CD9-F854A43D2E95}">
      <dgm:prSet phldrT="[Tekst]"/>
      <dgm:spPr>
        <a:solidFill>
          <a:schemeClr val="bg2">
            <a:lumMod val="90000"/>
          </a:schemeClr>
        </a:solidFill>
      </dgm:spPr>
      <dgm:t>
        <a:bodyPr/>
        <a:lstStyle/>
        <a:p>
          <a:r>
            <a:rPr lang="pl-PL" b="0" dirty="0" smtClean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Selektywną zbiórkę odpadów</a:t>
          </a:r>
        </a:p>
      </dgm:t>
    </dgm:pt>
    <dgm:pt modelId="{E7B0A749-6BEF-4F16-AA45-CF59C411BE88}" type="parTrans" cxnId="{973FF79C-5633-4032-9265-C4F9F9F63594}">
      <dgm:prSet/>
      <dgm:spPr/>
      <dgm:t>
        <a:bodyPr/>
        <a:lstStyle/>
        <a:p>
          <a:endParaRPr lang="pl-PL"/>
        </a:p>
      </dgm:t>
    </dgm:pt>
    <dgm:pt modelId="{096F6767-C14B-463B-8580-BF25D283D082}" type="sibTrans" cxnId="{973FF79C-5633-4032-9265-C4F9F9F63594}">
      <dgm:prSet/>
      <dgm:spPr/>
      <dgm:t>
        <a:bodyPr/>
        <a:lstStyle/>
        <a:p>
          <a:endParaRPr lang="pl-PL"/>
        </a:p>
      </dgm:t>
    </dgm:pt>
    <dgm:pt modelId="{115C624B-A2EF-44F6-AE91-6ACB767B8CBB}">
      <dgm:prSet phldrT="[Tekst]"/>
      <dgm:spPr>
        <a:solidFill>
          <a:schemeClr val="bg2">
            <a:lumMod val="90000"/>
          </a:schemeClr>
        </a:solidFill>
      </dgm:spPr>
      <dgm:t>
        <a:bodyPr/>
        <a:lstStyle/>
        <a:p>
          <a:r>
            <a:rPr lang="pl-PL" b="0" dirty="0" smtClean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Przetwarzanie odpadów</a:t>
          </a:r>
        </a:p>
      </dgm:t>
    </dgm:pt>
    <dgm:pt modelId="{A77E2D21-BBCC-4319-8020-20997A8BC3B2}" type="parTrans" cxnId="{A7B4A744-081D-4C05-B0BC-9C0B1025B1CF}">
      <dgm:prSet/>
      <dgm:spPr/>
      <dgm:t>
        <a:bodyPr/>
        <a:lstStyle/>
        <a:p>
          <a:endParaRPr lang="pl-PL"/>
        </a:p>
      </dgm:t>
    </dgm:pt>
    <dgm:pt modelId="{2B06DC63-5892-4130-A125-A6EA70759B33}" type="sibTrans" cxnId="{A7B4A744-081D-4C05-B0BC-9C0B1025B1CF}">
      <dgm:prSet/>
      <dgm:spPr/>
      <dgm:t>
        <a:bodyPr/>
        <a:lstStyle/>
        <a:p>
          <a:endParaRPr lang="pl-PL"/>
        </a:p>
      </dgm:t>
    </dgm:pt>
    <dgm:pt modelId="{9D69E778-2B13-4C1D-BFAF-037B53EF736D}" type="pres">
      <dgm:prSet presAssocID="{278667A5-1999-4170-ACB5-49B2CAD06F2D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pl-PL"/>
        </a:p>
      </dgm:t>
    </dgm:pt>
    <dgm:pt modelId="{F759EBE9-A2F6-4027-9AD2-6917759B81BA}" type="pres">
      <dgm:prSet presAssocID="{278667A5-1999-4170-ACB5-49B2CAD06F2D}" presName="Name1" presStyleCnt="0"/>
      <dgm:spPr/>
    </dgm:pt>
    <dgm:pt modelId="{1C03338C-3516-49EE-87BA-C8F73E354595}" type="pres">
      <dgm:prSet presAssocID="{278667A5-1999-4170-ACB5-49B2CAD06F2D}" presName="cycle" presStyleCnt="0"/>
      <dgm:spPr/>
    </dgm:pt>
    <dgm:pt modelId="{078E40C1-302F-4F34-89BF-5C3C38E73066}" type="pres">
      <dgm:prSet presAssocID="{278667A5-1999-4170-ACB5-49B2CAD06F2D}" presName="srcNode" presStyleLbl="node1" presStyleIdx="0" presStyleCnt="6"/>
      <dgm:spPr/>
    </dgm:pt>
    <dgm:pt modelId="{EC178FE7-D022-41BF-9FBD-B9CA77440E53}" type="pres">
      <dgm:prSet presAssocID="{278667A5-1999-4170-ACB5-49B2CAD06F2D}" presName="conn" presStyleLbl="parChTrans1D2" presStyleIdx="0" presStyleCnt="1"/>
      <dgm:spPr/>
      <dgm:t>
        <a:bodyPr/>
        <a:lstStyle/>
        <a:p>
          <a:endParaRPr lang="pl-PL"/>
        </a:p>
      </dgm:t>
    </dgm:pt>
    <dgm:pt modelId="{F6155EC3-879D-4228-B807-D46DA47B7936}" type="pres">
      <dgm:prSet presAssocID="{278667A5-1999-4170-ACB5-49B2CAD06F2D}" presName="extraNode" presStyleLbl="node1" presStyleIdx="0" presStyleCnt="6"/>
      <dgm:spPr/>
    </dgm:pt>
    <dgm:pt modelId="{5E3182B0-0A71-4647-9402-BC7B83A8A68C}" type="pres">
      <dgm:prSet presAssocID="{278667A5-1999-4170-ACB5-49B2CAD06F2D}" presName="dstNode" presStyleLbl="node1" presStyleIdx="0" presStyleCnt="6"/>
      <dgm:spPr/>
    </dgm:pt>
    <dgm:pt modelId="{9F8AE6A6-BD80-4BA9-A21D-1CF39D170B25}" type="pres">
      <dgm:prSet presAssocID="{B3EB27AA-CEDF-48CD-BBB8-5CD157219C12}" presName="text_1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A791C0E0-CCB0-4BDD-A56F-37A4BDAED790}" type="pres">
      <dgm:prSet presAssocID="{B3EB27AA-CEDF-48CD-BBB8-5CD157219C12}" presName="accent_1" presStyleCnt="0"/>
      <dgm:spPr/>
    </dgm:pt>
    <dgm:pt modelId="{67CCE9C1-6DA5-40AE-8308-6EA31FF915FC}" type="pres">
      <dgm:prSet presAssocID="{B3EB27AA-CEDF-48CD-BBB8-5CD157219C12}" presName="accentRepeatNode" presStyleLbl="solidFgAcc1" presStyleIdx="0" presStyleCnt="6"/>
      <dgm:spPr>
        <a:solidFill>
          <a:schemeClr val="bg1">
            <a:alpha val="99000"/>
          </a:schemeClr>
        </a:solidFill>
        <a:ln>
          <a:solidFill>
            <a:schemeClr val="bg2">
              <a:lumMod val="25000"/>
            </a:schemeClr>
          </a:solidFill>
        </a:ln>
      </dgm:spPr>
    </dgm:pt>
    <dgm:pt modelId="{39C951FB-38F4-4647-B4CC-59D6D4F8CFE2}" type="pres">
      <dgm:prSet presAssocID="{BBCA39CB-E83C-4882-8CD9-F854A43D2E95}" presName="text_2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F29ED23D-F311-4A7A-B8B1-4899F4485B48}" type="pres">
      <dgm:prSet presAssocID="{BBCA39CB-E83C-4882-8CD9-F854A43D2E95}" presName="accent_2" presStyleCnt="0"/>
      <dgm:spPr/>
    </dgm:pt>
    <dgm:pt modelId="{95EC9D62-CECE-44A9-9D77-C06825B5B756}" type="pres">
      <dgm:prSet presAssocID="{BBCA39CB-E83C-4882-8CD9-F854A43D2E95}" presName="accentRepeatNode" presStyleLbl="solidFgAcc1" presStyleIdx="1" presStyleCnt="6"/>
      <dgm:spPr>
        <a:ln>
          <a:solidFill>
            <a:schemeClr val="bg2">
              <a:lumMod val="10000"/>
            </a:schemeClr>
          </a:solidFill>
        </a:ln>
      </dgm:spPr>
    </dgm:pt>
    <dgm:pt modelId="{4EE94B63-A7C2-4DB9-8DDA-CD994C0E341A}" type="pres">
      <dgm:prSet presAssocID="{115C624B-A2EF-44F6-AE91-6ACB767B8CBB}" presName="text_3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49F78BAD-4E55-4A95-AEFE-0B88F9B46EF6}" type="pres">
      <dgm:prSet presAssocID="{115C624B-A2EF-44F6-AE91-6ACB767B8CBB}" presName="accent_3" presStyleCnt="0"/>
      <dgm:spPr/>
    </dgm:pt>
    <dgm:pt modelId="{BB20B07D-4027-46CB-9E50-3C2BAEB1C558}" type="pres">
      <dgm:prSet presAssocID="{115C624B-A2EF-44F6-AE91-6ACB767B8CBB}" presName="accentRepeatNode" presStyleLbl="solidFgAcc1" presStyleIdx="2" presStyleCnt="6"/>
      <dgm:spPr>
        <a:ln>
          <a:solidFill>
            <a:schemeClr val="bg2">
              <a:lumMod val="10000"/>
            </a:schemeClr>
          </a:solidFill>
        </a:ln>
      </dgm:spPr>
    </dgm:pt>
    <dgm:pt modelId="{9907F9ED-89AE-459E-849E-07E6864E93C8}" type="pres">
      <dgm:prSet presAssocID="{0B5D0A70-547A-43A6-A70F-3BB17C3BE40E}" presName="text_4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4C99EAA0-EA0A-4305-A7B5-5516A618EB23}" type="pres">
      <dgm:prSet presAssocID="{0B5D0A70-547A-43A6-A70F-3BB17C3BE40E}" presName="accent_4" presStyleCnt="0"/>
      <dgm:spPr/>
    </dgm:pt>
    <dgm:pt modelId="{799B2933-E1C0-42D5-9CF7-43F9C5F5ED97}" type="pres">
      <dgm:prSet presAssocID="{0B5D0A70-547A-43A6-A70F-3BB17C3BE40E}" presName="accentRepeatNode" presStyleLbl="solidFgAcc1" presStyleIdx="3" presStyleCnt="6"/>
      <dgm:spPr>
        <a:ln>
          <a:solidFill>
            <a:schemeClr val="bg2">
              <a:lumMod val="10000"/>
            </a:schemeClr>
          </a:solidFill>
        </a:ln>
      </dgm:spPr>
    </dgm:pt>
    <dgm:pt modelId="{1D174BC1-7077-4F15-B230-7E96B6980EC5}" type="pres">
      <dgm:prSet presAssocID="{833723B2-6B24-4E90-9C89-0D05828645A0}" presName="text_5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51987655-7C37-4480-A86F-3404CC9B61B5}" type="pres">
      <dgm:prSet presAssocID="{833723B2-6B24-4E90-9C89-0D05828645A0}" presName="accent_5" presStyleCnt="0"/>
      <dgm:spPr/>
    </dgm:pt>
    <dgm:pt modelId="{150BC0E9-5B50-4BDC-A9F0-FE1849BB2D46}" type="pres">
      <dgm:prSet presAssocID="{833723B2-6B24-4E90-9C89-0D05828645A0}" presName="accentRepeatNode" presStyleLbl="solidFgAcc1" presStyleIdx="4" presStyleCnt="6"/>
      <dgm:spPr>
        <a:ln>
          <a:solidFill>
            <a:schemeClr val="bg2">
              <a:lumMod val="10000"/>
            </a:schemeClr>
          </a:solidFill>
        </a:ln>
      </dgm:spPr>
    </dgm:pt>
    <dgm:pt modelId="{F9F663E9-7E37-47CC-B968-0DCF263B85E0}" type="pres">
      <dgm:prSet presAssocID="{300C19FD-1DD1-4601-816F-40A9E383A244}" presName="text_6" presStyleLbl="node1" presStyleIdx="5" presStyleCnt="6" custLinFactNeighborX="307" custLinFactNeighborY="-11611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32E26754-F44A-4FC1-8837-8611410D1174}" type="pres">
      <dgm:prSet presAssocID="{300C19FD-1DD1-4601-816F-40A9E383A244}" presName="accent_6" presStyleCnt="0"/>
      <dgm:spPr/>
    </dgm:pt>
    <dgm:pt modelId="{71F66B4C-3DC0-48D0-A56E-3312693FA946}" type="pres">
      <dgm:prSet presAssocID="{300C19FD-1DD1-4601-816F-40A9E383A244}" presName="accentRepeatNode" presStyleLbl="solidFgAcc1" presStyleIdx="5" presStyleCnt="6" custLinFactNeighborX="4162" custLinFactNeighborY="-9189"/>
      <dgm:spPr>
        <a:ln>
          <a:solidFill>
            <a:schemeClr val="bg2">
              <a:lumMod val="10000"/>
            </a:schemeClr>
          </a:solidFill>
        </a:ln>
      </dgm:spPr>
      <dgm:t>
        <a:bodyPr/>
        <a:lstStyle/>
        <a:p>
          <a:endParaRPr lang="pl-PL"/>
        </a:p>
      </dgm:t>
    </dgm:pt>
  </dgm:ptLst>
  <dgm:cxnLst>
    <dgm:cxn modelId="{B2C7A96F-0067-4ABE-B124-786CC0774535}" srcId="{278667A5-1999-4170-ACB5-49B2CAD06F2D}" destId="{B3EB27AA-CEDF-48CD-BBB8-5CD157219C12}" srcOrd="0" destOrd="0" parTransId="{26296545-6D47-47CD-8A9A-FCC3626D8218}" sibTransId="{D72C4BC4-5C86-4333-874D-38116D5C3186}"/>
    <dgm:cxn modelId="{126F99E2-FF55-4BFA-AD12-18C5B5B44141}" type="presOf" srcId="{115C624B-A2EF-44F6-AE91-6ACB767B8CBB}" destId="{4EE94B63-A7C2-4DB9-8DDA-CD994C0E341A}" srcOrd="0" destOrd="0" presId="urn:microsoft.com/office/officeart/2008/layout/VerticalCurvedList"/>
    <dgm:cxn modelId="{92B46B16-D4A7-49B1-9D45-994F1BB20F49}" type="presOf" srcId="{0B5D0A70-547A-43A6-A70F-3BB17C3BE40E}" destId="{9907F9ED-89AE-459E-849E-07E6864E93C8}" srcOrd="0" destOrd="0" presId="urn:microsoft.com/office/officeart/2008/layout/VerticalCurvedList"/>
    <dgm:cxn modelId="{BDCF7FAD-4AD4-42CF-A2FA-0A94B856773F}" type="presOf" srcId="{B3EB27AA-CEDF-48CD-BBB8-5CD157219C12}" destId="{9F8AE6A6-BD80-4BA9-A21D-1CF39D170B25}" srcOrd="0" destOrd="0" presId="urn:microsoft.com/office/officeart/2008/layout/VerticalCurvedList"/>
    <dgm:cxn modelId="{887BD8B3-10B5-456E-99DA-15DCA491B1C3}" type="presOf" srcId="{278667A5-1999-4170-ACB5-49B2CAD06F2D}" destId="{9D69E778-2B13-4C1D-BFAF-037B53EF736D}" srcOrd="0" destOrd="0" presId="urn:microsoft.com/office/officeart/2008/layout/VerticalCurvedList"/>
    <dgm:cxn modelId="{A5063858-0B91-4083-9099-6505C1D72C61}" type="presOf" srcId="{300C19FD-1DD1-4601-816F-40A9E383A244}" destId="{F9F663E9-7E37-47CC-B968-0DCF263B85E0}" srcOrd="0" destOrd="0" presId="urn:microsoft.com/office/officeart/2008/layout/VerticalCurvedList"/>
    <dgm:cxn modelId="{F2FC9957-27DF-429A-8CB5-8E6D4C6BFC53}" srcId="{278667A5-1999-4170-ACB5-49B2CAD06F2D}" destId="{833723B2-6B24-4E90-9C89-0D05828645A0}" srcOrd="4" destOrd="0" parTransId="{EB99C3D2-03A4-4832-A7D0-3ECFBA99EF70}" sibTransId="{C67493C3-83BD-427C-8C64-684D66B3A125}"/>
    <dgm:cxn modelId="{3B4E7AF7-6006-4056-83DC-6FB9DD3E9540}" srcId="{278667A5-1999-4170-ACB5-49B2CAD06F2D}" destId="{300C19FD-1DD1-4601-816F-40A9E383A244}" srcOrd="5" destOrd="0" parTransId="{539784F0-923C-4DF0-A3B1-75DF3992853C}" sibTransId="{E65681AE-1DB6-499E-858B-BAB7CDA7D9C8}"/>
    <dgm:cxn modelId="{93749930-3BB9-4379-B144-E1697954E81A}" type="presOf" srcId="{BBCA39CB-E83C-4882-8CD9-F854A43D2E95}" destId="{39C951FB-38F4-4647-B4CC-59D6D4F8CFE2}" srcOrd="0" destOrd="0" presId="urn:microsoft.com/office/officeart/2008/layout/VerticalCurvedList"/>
    <dgm:cxn modelId="{A7B4A744-081D-4C05-B0BC-9C0B1025B1CF}" srcId="{278667A5-1999-4170-ACB5-49B2CAD06F2D}" destId="{115C624B-A2EF-44F6-AE91-6ACB767B8CBB}" srcOrd="2" destOrd="0" parTransId="{A77E2D21-BBCC-4319-8020-20997A8BC3B2}" sibTransId="{2B06DC63-5892-4130-A125-A6EA70759B33}"/>
    <dgm:cxn modelId="{200F5F45-0057-49BE-92E5-C837C1060A09}" type="presOf" srcId="{D72C4BC4-5C86-4333-874D-38116D5C3186}" destId="{EC178FE7-D022-41BF-9FBD-B9CA77440E53}" srcOrd="0" destOrd="0" presId="urn:microsoft.com/office/officeart/2008/layout/VerticalCurvedList"/>
    <dgm:cxn modelId="{B89C7758-B972-4354-BFEE-F01D2DF2B848}" srcId="{278667A5-1999-4170-ACB5-49B2CAD06F2D}" destId="{0B5D0A70-547A-43A6-A70F-3BB17C3BE40E}" srcOrd="3" destOrd="0" parTransId="{E5ACBF36-048A-41A4-A797-CE871A155638}" sibTransId="{93733B15-3411-4A3B-B411-44125E6E9DE2}"/>
    <dgm:cxn modelId="{973FF79C-5633-4032-9265-C4F9F9F63594}" srcId="{278667A5-1999-4170-ACB5-49B2CAD06F2D}" destId="{BBCA39CB-E83C-4882-8CD9-F854A43D2E95}" srcOrd="1" destOrd="0" parTransId="{E7B0A749-6BEF-4F16-AA45-CF59C411BE88}" sibTransId="{096F6767-C14B-463B-8580-BF25D283D082}"/>
    <dgm:cxn modelId="{39C478FE-D11D-4FBC-A449-7A1C582E894E}" type="presOf" srcId="{833723B2-6B24-4E90-9C89-0D05828645A0}" destId="{1D174BC1-7077-4F15-B230-7E96B6980EC5}" srcOrd="0" destOrd="0" presId="urn:microsoft.com/office/officeart/2008/layout/VerticalCurvedList"/>
    <dgm:cxn modelId="{E4354B1D-4F1C-4ECF-A328-BAE5632031E9}" type="presParOf" srcId="{9D69E778-2B13-4C1D-BFAF-037B53EF736D}" destId="{F759EBE9-A2F6-4027-9AD2-6917759B81BA}" srcOrd="0" destOrd="0" presId="urn:microsoft.com/office/officeart/2008/layout/VerticalCurvedList"/>
    <dgm:cxn modelId="{CC40778D-AB9C-4C95-907E-8016FE5AF86F}" type="presParOf" srcId="{F759EBE9-A2F6-4027-9AD2-6917759B81BA}" destId="{1C03338C-3516-49EE-87BA-C8F73E354595}" srcOrd="0" destOrd="0" presId="urn:microsoft.com/office/officeart/2008/layout/VerticalCurvedList"/>
    <dgm:cxn modelId="{5508D32A-B231-4A41-AC73-B7A76FB9D559}" type="presParOf" srcId="{1C03338C-3516-49EE-87BA-C8F73E354595}" destId="{078E40C1-302F-4F34-89BF-5C3C38E73066}" srcOrd="0" destOrd="0" presId="urn:microsoft.com/office/officeart/2008/layout/VerticalCurvedList"/>
    <dgm:cxn modelId="{89B895B3-6D24-4B45-B33B-0BEACAFDF321}" type="presParOf" srcId="{1C03338C-3516-49EE-87BA-C8F73E354595}" destId="{EC178FE7-D022-41BF-9FBD-B9CA77440E53}" srcOrd="1" destOrd="0" presId="urn:microsoft.com/office/officeart/2008/layout/VerticalCurvedList"/>
    <dgm:cxn modelId="{EE771115-0154-4F52-ADA2-F868E1988A06}" type="presParOf" srcId="{1C03338C-3516-49EE-87BA-C8F73E354595}" destId="{F6155EC3-879D-4228-B807-D46DA47B7936}" srcOrd="2" destOrd="0" presId="urn:microsoft.com/office/officeart/2008/layout/VerticalCurvedList"/>
    <dgm:cxn modelId="{87E90EFA-AA86-4CA1-AAD2-AFFF1809287B}" type="presParOf" srcId="{1C03338C-3516-49EE-87BA-C8F73E354595}" destId="{5E3182B0-0A71-4647-9402-BC7B83A8A68C}" srcOrd="3" destOrd="0" presId="urn:microsoft.com/office/officeart/2008/layout/VerticalCurvedList"/>
    <dgm:cxn modelId="{519BCCF5-103B-4AC4-9F47-56A0C27DB77D}" type="presParOf" srcId="{F759EBE9-A2F6-4027-9AD2-6917759B81BA}" destId="{9F8AE6A6-BD80-4BA9-A21D-1CF39D170B25}" srcOrd="1" destOrd="0" presId="urn:microsoft.com/office/officeart/2008/layout/VerticalCurvedList"/>
    <dgm:cxn modelId="{2E4A5D15-8418-48BF-8ADF-B33639A0AFFC}" type="presParOf" srcId="{F759EBE9-A2F6-4027-9AD2-6917759B81BA}" destId="{A791C0E0-CCB0-4BDD-A56F-37A4BDAED790}" srcOrd="2" destOrd="0" presId="urn:microsoft.com/office/officeart/2008/layout/VerticalCurvedList"/>
    <dgm:cxn modelId="{20342A2E-0557-4B5F-BB42-ABCFCEEB7F96}" type="presParOf" srcId="{A791C0E0-CCB0-4BDD-A56F-37A4BDAED790}" destId="{67CCE9C1-6DA5-40AE-8308-6EA31FF915FC}" srcOrd="0" destOrd="0" presId="urn:microsoft.com/office/officeart/2008/layout/VerticalCurvedList"/>
    <dgm:cxn modelId="{A76AFDD0-CC17-4163-A4EC-FFC16F6FABDC}" type="presParOf" srcId="{F759EBE9-A2F6-4027-9AD2-6917759B81BA}" destId="{39C951FB-38F4-4647-B4CC-59D6D4F8CFE2}" srcOrd="3" destOrd="0" presId="urn:microsoft.com/office/officeart/2008/layout/VerticalCurvedList"/>
    <dgm:cxn modelId="{F44E3FAA-F4D9-4555-8C35-B36BE6790FE4}" type="presParOf" srcId="{F759EBE9-A2F6-4027-9AD2-6917759B81BA}" destId="{F29ED23D-F311-4A7A-B8B1-4899F4485B48}" srcOrd="4" destOrd="0" presId="urn:microsoft.com/office/officeart/2008/layout/VerticalCurvedList"/>
    <dgm:cxn modelId="{FD98E7BB-EBE5-401F-9F22-B49B17B7564D}" type="presParOf" srcId="{F29ED23D-F311-4A7A-B8B1-4899F4485B48}" destId="{95EC9D62-CECE-44A9-9D77-C06825B5B756}" srcOrd="0" destOrd="0" presId="urn:microsoft.com/office/officeart/2008/layout/VerticalCurvedList"/>
    <dgm:cxn modelId="{7D7C2AF2-3E17-4FAE-A418-7B015224562A}" type="presParOf" srcId="{F759EBE9-A2F6-4027-9AD2-6917759B81BA}" destId="{4EE94B63-A7C2-4DB9-8DDA-CD994C0E341A}" srcOrd="5" destOrd="0" presId="urn:microsoft.com/office/officeart/2008/layout/VerticalCurvedList"/>
    <dgm:cxn modelId="{370D8C9E-C0A2-4D01-ADCC-39E8269B11D8}" type="presParOf" srcId="{F759EBE9-A2F6-4027-9AD2-6917759B81BA}" destId="{49F78BAD-4E55-4A95-AEFE-0B88F9B46EF6}" srcOrd="6" destOrd="0" presId="urn:microsoft.com/office/officeart/2008/layout/VerticalCurvedList"/>
    <dgm:cxn modelId="{54B43C0C-7316-4C70-BF71-AF582D998022}" type="presParOf" srcId="{49F78BAD-4E55-4A95-AEFE-0B88F9B46EF6}" destId="{BB20B07D-4027-46CB-9E50-3C2BAEB1C558}" srcOrd="0" destOrd="0" presId="urn:microsoft.com/office/officeart/2008/layout/VerticalCurvedList"/>
    <dgm:cxn modelId="{6B0195FE-319A-4DF7-9E6C-F729E69499AC}" type="presParOf" srcId="{F759EBE9-A2F6-4027-9AD2-6917759B81BA}" destId="{9907F9ED-89AE-459E-849E-07E6864E93C8}" srcOrd="7" destOrd="0" presId="urn:microsoft.com/office/officeart/2008/layout/VerticalCurvedList"/>
    <dgm:cxn modelId="{4C34EB39-BC72-4E5E-8256-3A9210B44591}" type="presParOf" srcId="{F759EBE9-A2F6-4027-9AD2-6917759B81BA}" destId="{4C99EAA0-EA0A-4305-A7B5-5516A618EB23}" srcOrd="8" destOrd="0" presId="urn:microsoft.com/office/officeart/2008/layout/VerticalCurvedList"/>
    <dgm:cxn modelId="{A14C356A-7A38-4903-9E2C-ED4A9F22AFA3}" type="presParOf" srcId="{4C99EAA0-EA0A-4305-A7B5-5516A618EB23}" destId="{799B2933-E1C0-42D5-9CF7-43F9C5F5ED97}" srcOrd="0" destOrd="0" presId="urn:microsoft.com/office/officeart/2008/layout/VerticalCurvedList"/>
    <dgm:cxn modelId="{526B75A5-8E90-4F9D-A150-73F25E4AA8F7}" type="presParOf" srcId="{F759EBE9-A2F6-4027-9AD2-6917759B81BA}" destId="{1D174BC1-7077-4F15-B230-7E96B6980EC5}" srcOrd="9" destOrd="0" presId="urn:microsoft.com/office/officeart/2008/layout/VerticalCurvedList"/>
    <dgm:cxn modelId="{94D5DD4D-FC20-42B1-ADA7-CE41F19AA704}" type="presParOf" srcId="{F759EBE9-A2F6-4027-9AD2-6917759B81BA}" destId="{51987655-7C37-4480-A86F-3404CC9B61B5}" srcOrd="10" destOrd="0" presId="urn:microsoft.com/office/officeart/2008/layout/VerticalCurvedList"/>
    <dgm:cxn modelId="{9816F357-282F-4DDF-9A69-15153B432410}" type="presParOf" srcId="{51987655-7C37-4480-A86F-3404CC9B61B5}" destId="{150BC0E9-5B50-4BDC-A9F0-FE1849BB2D46}" srcOrd="0" destOrd="0" presId="urn:microsoft.com/office/officeart/2008/layout/VerticalCurvedList"/>
    <dgm:cxn modelId="{93D0BB8E-07EE-4476-869A-59E18BB70105}" type="presParOf" srcId="{F759EBE9-A2F6-4027-9AD2-6917759B81BA}" destId="{F9F663E9-7E37-47CC-B968-0DCF263B85E0}" srcOrd="11" destOrd="0" presId="urn:microsoft.com/office/officeart/2008/layout/VerticalCurvedList"/>
    <dgm:cxn modelId="{741DEDF7-C0FB-45D5-B23D-F059F2692EBB}" type="presParOf" srcId="{F759EBE9-A2F6-4027-9AD2-6917759B81BA}" destId="{32E26754-F44A-4FC1-8837-8611410D1174}" srcOrd="12" destOrd="0" presId="urn:microsoft.com/office/officeart/2008/layout/VerticalCurvedList"/>
    <dgm:cxn modelId="{F20AA0C1-8E2B-4518-ACDA-FBF6FD8BB541}" type="presParOf" srcId="{32E26754-F44A-4FC1-8837-8611410D1174}" destId="{71F66B4C-3DC0-48D0-A56E-3312693FA946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278667A5-1999-4170-ACB5-49B2CAD06F2D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l-PL"/>
        </a:p>
      </dgm:t>
    </dgm:pt>
    <dgm:pt modelId="{B3EB27AA-CEDF-48CD-BBB8-5CD157219C12}">
      <dgm:prSet phldrT="[Tekst]"/>
      <dgm:spPr>
        <a:solidFill>
          <a:schemeClr val="bg2">
            <a:lumMod val="75000"/>
          </a:schemeClr>
        </a:solidFill>
      </dgm:spPr>
      <dgm:t>
        <a:bodyPr/>
        <a:lstStyle/>
        <a:p>
          <a:r>
            <a:rPr lang="pl-PL" b="0" dirty="0" smtClean="0">
              <a:solidFill>
                <a:schemeClr val="bg2">
                  <a:lumMod val="25000"/>
                </a:schemeClr>
              </a:solidFill>
              <a:effectLst/>
            </a:rPr>
            <a:t>Zwiększenie terenów zieleni</a:t>
          </a:r>
        </a:p>
      </dgm:t>
    </dgm:pt>
    <dgm:pt modelId="{26296545-6D47-47CD-8A9A-FCC3626D8218}" type="parTrans" cxnId="{B2C7A96F-0067-4ABE-B124-786CC0774535}">
      <dgm:prSet/>
      <dgm:spPr/>
      <dgm:t>
        <a:bodyPr/>
        <a:lstStyle/>
        <a:p>
          <a:endParaRPr lang="pl-PL"/>
        </a:p>
      </dgm:t>
    </dgm:pt>
    <dgm:pt modelId="{D72C4BC4-5C86-4333-874D-38116D5C3186}" type="sibTrans" cxnId="{B2C7A96F-0067-4ABE-B124-786CC0774535}">
      <dgm:prSet/>
      <dgm:spPr>
        <a:ln>
          <a:solidFill>
            <a:schemeClr val="bg2">
              <a:lumMod val="10000"/>
            </a:schemeClr>
          </a:solidFill>
        </a:ln>
      </dgm:spPr>
      <dgm:t>
        <a:bodyPr/>
        <a:lstStyle/>
        <a:p>
          <a:endParaRPr lang="pl-PL"/>
        </a:p>
      </dgm:t>
    </dgm:pt>
    <dgm:pt modelId="{BBCA39CB-E83C-4882-8CD9-F854A43D2E95}">
      <dgm:prSet phldrT="[Tekst]"/>
      <dgm:spPr>
        <a:solidFill>
          <a:schemeClr val="bg2">
            <a:lumMod val="90000"/>
          </a:schemeClr>
        </a:solidFill>
      </dgm:spPr>
      <dgm:t>
        <a:bodyPr/>
        <a:lstStyle/>
        <a:p>
          <a:r>
            <a:rPr lang="pl-PL" b="0" dirty="0" smtClean="0">
              <a:solidFill>
                <a:schemeClr val="bg2">
                  <a:lumMod val="25000"/>
                </a:schemeClr>
              </a:solidFill>
              <a:effectLst/>
            </a:rPr>
            <a:t>Zachowanie bioróżnorodności</a:t>
          </a:r>
        </a:p>
      </dgm:t>
    </dgm:pt>
    <dgm:pt modelId="{E7B0A749-6BEF-4F16-AA45-CF59C411BE88}" type="parTrans" cxnId="{973FF79C-5633-4032-9265-C4F9F9F63594}">
      <dgm:prSet/>
      <dgm:spPr/>
      <dgm:t>
        <a:bodyPr/>
        <a:lstStyle/>
        <a:p>
          <a:endParaRPr lang="pl-PL"/>
        </a:p>
      </dgm:t>
    </dgm:pt>
    <dgm:pt modelId="{096F6767-C14B-463B-8580-BF25D283D082}" type="sibTrans" cxnId="{973FF79C-5633-4032-9265-C4F9F9F63594}">
      <dgm:prSet/>
      <dgm:spPr/>
      <dgm:t>
        <a:bodyPr/>
        <a:lstStyle/>
        <a:p>
          <a:endParaRPr lang="pl-PL"/>
        </a:p>
      </dgm:t>
    </dgm:pt>
    <dgm:pt modelId="{115C624B-A2EF-44F6-AE91-6ACB767B8CBB}">
      <dgm:prSet phldrT="[Tekst]"/>
      <dgm:spPr>
        <a:solidFill>
          <a:schemeClr val="bg2">
            <a:lumMod val="75000"/>
          </a:schemeClr>
        </a:solidFill>
      </dgm:spPr>
      <dgm:t>
        <a:bodyPr/>
        <a:lstStyle/>
        <a:p>
          <a:pPr algn="just"/>
          <a:r>
            <a:rPr lang="pl-PL" b="0" dirty="0" smtClean="0">
              <a:solidFill>
                <a:schemeClr val="bg2">
                  <a:lumMod val="25000"/>
                </a:schemeClr>
              </a:solidFill>
              <a:effectLst/>
            </a:rPr>
            <a:t>Prace leczniczo-pielęgnacyjne drzew, pomników przyrody</a:t>
          </a:r>
        </a:p>
      </dgm:t>
    </dgm:pt>
    <dgm:pt modelId="{A77E2D21-BBCC-4319-8020-20997A8BC3B2}" type="parTrans" cxnId="{A7B4A744-081D-4C05-B0BC-9C0B1025B1CF}">
      <dgm:prSet/>
      <dgm:spPr/>
      <dgm:t>
        <a:bodyPr/>
        <a:lstStyle/>
        <a:p>
          <a:endParaRPr lang="pl-PL"/>
        </a:p>
      </dgm:t>
    </dgm:pt>
    <dgm:pt modelId="{2B06DC63-5892-4130-A125-A6EA70759B33}" type="sibTrans" cxnId="{A7B4A744-081D-4C05-B0BC-9C0B1025B1CF}">
      <dgm:prSet/>
      <dgm:spPr/>
      <dgm:t>
        <a:bodyPr/>
        <a:lstStyle/>
        <a:p>
          <a:endParaRPr lang="pl-PL"/>
        </a:p>
      </dgm:t>
    </dgm:pt>
    <dgm:pt modelId="{9D69E778-2B13-4C1D-BFAF-037B53EF736D}" type="pres">
      <dgm:prSet presAssocID="{278667A5-1999-4170-ACB5-49B2CAD06F2D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pl-PL"/>
        </a:p>
      </dgm:t>
    </dgm:pt>
    <dgm:pt modelId="{F759EBE9-A2F6-4027-9AD2-6917759B81BA}" type="pres">
      <dgm:prSet presAssocID="{278667A5-1999-4170-ACB5-49B2CAD06F2D}" presName="Name1" presStyleCnt="0"/>
      <dgm:spPr/>
    </dgm:pt>
    <dgm:pt modelId="{1C03338C-3516-49EE-87BA-C8F73E354595}" type="pres">
      <dgm:prSet presAssocID="{278667A5-1999-4170-ACB5-49B2CAD06F2D}" presName="cycle" presStyleCnt="0"/>
      <dgm:spPr/>
    </dgm:pt>
    <dgm:pt modelId="{078E40C1-302F-4F34-89BF-5C3C38E73066}" type="pres">
      <dgm:prSet presAssocID="{278667A5-1999-4170-ACB5-49B2CAD06F2D}" presName="srcNode" presStyleLbl="node1" presStyleIdx="0" presStyleCnt="3"/>
      <dgm:spPr/>
    </dgm:pt>
    <dgm:pt modelId="{EC178FE7-D022-41BF-9FBD-B9CA77440E53}" type="pres">
      <dgm:prSet presAssocID="{278667A5-1999-4170-ACB5-49B2CAD06F2D}" presName="conn" presStyleLbl="parChTrans1D2" presStyleIdx="0" presStyleCnt="1"/>
      <dgm:spPr/>
      <dgm:t>
        <a:bodyPr/>
        <a:lstStyle/>
        <a:p>
          <a:endParaRPr lang="pl-PL"/>
        </a:p>
      </dgm:t>
    </dgm:pt>
    <dgm:pt modelId="{F6155EC3-879D-4228-B807-D46DA47B7936}" type="pres">
      <dgm:prSet presAssocID="{278667A5-1999-4170-ACB5-49B2CAD06F2D}" presName="extraNode" presStyleLbl="node1" presStyleIdx="0" presStyleCnt="3"/>
      <dgm:spPr/>
    </dgm:pt>
    <dgm:pt modelId="{5E3182B0-0A71-4647-9402-BC7B83A8A68C}" type="pres">
      <dgm:prSet presAssocID="{278667A5-1999-4170-ACB5-49B2CAD06F2D}" presName="dstNode" presStyleLbl="node1" presStyleIdx="0" presStyleCnt="3"/>
      <dgm:spPr/>
    </dgm:pt>
    <dgm:pt modelId="{9F8AE6A6-BD80-4BA9-A21D-1CF39D170B25}" type="pres">
      <dgm:prSet presAssocID="{B3EB27AA-CEDF-48CD-BBB8-5CD157219C12}" presName="text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A791C0E0-CCB0-4BDD-A56F-37A4BDAED790}" type="pres">
      <dgm:prSet presAssocID="{B3EB27AA-CEDF-48CD-BBB8-5CD157219C12}" presName="accent_1" presStyleCnt="0"/>
      <dgm:spPr/>
    </dgm:pt>
    <dgm:pt modelId="{67CCE9C1-6DA5-40AE-8308-6EA31FF915FC}" type="pres">
      <dgm:prSet presAssocID="{B3EB27AA-CEDF-48CD-BBB8-5CD157219C12}" presName="accentRepeatNode" presStyleLbl="solidFgAcc1" presStyleIdx="0" presStyleCnt="3"/>
      <dgm:spPr>
        <a:solidFill>
          <a:schemeClr val="bg1">
            <a:alpha val="99000"/>
          </a:schemeClr>
        </a:solidFill>
        <a:ln>
          <a:solidFill>
            <a:schemeClr val="bg2">
              <a:lumMod val="25000"/>
            </a:schemeClr>
          </a:solidFill>
        </a:ln>
      </dgm:spPr>
    </dgm:pt>
    <dgm:pt modelId="{39C951FB-38F4-4647-B4CC-59D6D4F8CFE2}" type="pres">
      <dgm:prSet presAssocID="{BBCA39CB-E83C-4882-8CD9-F854A43D2E95}" presName="text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F29ED23D-F311-4A7A-B8B1-4899F4485B48}" type="pres">
      <dgm:prSet presAssocID="{BBCA39CB-E83C-4882-8CD9-F854A43D2E95}" presName="accent_2" presStyleCnt="0"/>
      <dgm:spPr/>
    </dgm:pt>
    <dgm:pt modelId="{95EC9D62-CECE-44A9-9D77-C06825B5B756}" type="pres">
      <dgm:prSet presAssocID="{BBCA39CB-E83C-4882-8CD9-F854A43D2E95}" presName="accentRepeatNode" presStyleLbl="solidFgAcc1" presStyleIdx="1" presStyleCnt="3"/>
      <dgm:spPr>
        <a:ln>
          <a:solidFill>
            <a:schemeClr val="bg2">
              <a:lumMod val="10000"/>
            </a:schemeClr>
          </a:solidFill>
        </a:ln>
      </dgm:spPr>
    </dgm:pt>
    <dgm:pt modelId="{4EE94B63-A7C2-4DB9-8DDA-CD994C0E341A}" type="pres">
      <dgm:prSet presAssocID="{115C624B-A2EF-44F6-AE91-6ACB767B8CBB}" presName="text_3" presStyleLbl="node1" presStyleIdx="2" presStyleCnt="3" custLinFactNeighborX="202" custLinFactNeighborY="4370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49F78BAD-4E55-4A95-AEFE-0B88F9B46EF6}" type="pres">
      <dgm:prSet presAssocID="{115C624B-A2EF-44F6-AE91-6ACB767B8CBB}" presName="accent_3" presStyleCnt="0"/>
      <dgm:spPr/>
    </dgm:pt>
    <dgm:pt modelId="{BB20B07D-4027-46CB-9E50-3C2BAEB1C558}" type="pres">
      <dgm:prSet presAssocID="{115C624B-A2EF-44F6-AE91-6ACB767B8CBB}" presName="accentRepeatNode" presStyleLbl="solidFgAcc1" presStyleIdx="2" presStyleCnt="3"/>
      <dgm:spPr>
        <a:ln>
          <a:solidFill>
            <a:schemeClr val="bg2">
              <a:lumMod val="10000"/>
            </a:schemeClr>
          </a:solidFill>
        </a:ln>
      </dgm:spPr>
    </dgm:pt>
  </dgm:ptLst>
  <dgm:cxnLst>
    <dgm:cxn modelId="{B2C7A96F-0067-4ABE-B124-786CC0774535}" srcId="{278667A5-1999-4170-ACB5-49B2CAD06F2D}" destId="{B3EB27AA-CEDF-48CD-BBB8-5CD157219C12}" srcOrd="0" destOrd="0" parTransId="{26296545-6D47-47CD-8A9A-FCC3626D8218}" sibTransId="{D72C4BC4-5C86-4333-874D-38116D5C3186}"/>
    <dgm:cxn modelId="{126F99E2-FF55-4BFA-AD12-18C5B5B44141}" type="presOf" srcId="{115C624B-A2EF-44F6-AE91-6ACB767B8CBB}" destId="{4EE94B63-A7C2-4DB9-8DDA-CD994C0E341A}" srcOrd="0" destOrd="0" presId="urn:microsoft.com/office/officeart/2008/layout/VerticalCurvedList"/>
    <dgm:cxn modelId="{BDCF7FAD-4AD4-42CF-A2FA-0A94B856773F}" type="presOf" srcId="{B3EB27AA-CEDF-48CD-BBB8-5CD157219C12}" destId="{9F8AE6A6-BD80-4BA9-A21D-1CF39D170B25}" srcOrd="0" destOrd="0" presId="urn:microsoft.com/office/officeart/2008/layout/VerticalCurvedList"/>
    <dgm:cxn modelId="{887BD8B3-10B5-456E-99DA-15DCA491B1C3}" type="presOf" srcId="{278667A5-1999-4170-ACB5-49B2CAD06F2D}" destId="{9D69E778-2B13-4C1D-BFAF-037B53EF736D}" srcOrd="0" destOrd="0" presId="urn:microsoft.com/office/officeart/2008/layout/VerticalCurvedList"/>
    <dgm:cxn modelId="{93749930-3BB9-4379-B144-E1697954E81A}" type="presOf" srcId="{BBCA39CB-E83C-4882-8CD9-F854A43D2E95}" destId="{39C951FB-38F4-4647-B4CC-59D6D4F8CFE2}" srcOrd="0" destOrd="0" presId="urn:microsoft.com/office/officeart/2008/layout/VerticalCurvedList"/>
    <dgm:cxn modelId="{A7B4A744-081D-4C05-B0BC-9C0B1025B1CF}" srcId="{278667A5-1999-4170-ACB5-49B2CAD06F2D}" destId="{115C624B-A2EF-44F6-AE91-6ACB767B8CBB}" srcOrd="2" destOrd="0" parTransId="{A77E2D21-BBCC-4319-8020-20997A8BC3B2}" sibTransId="{2B06DC63-5892-4130-A125-A6EA70759B33}"/>
    <dgm:cxn modelId="{200F5F45-0057-49BE-92E5-C837C1060A09}" type="presOf" srcId="{D72C4BC4-5C86-4333-874D-38116D5C3186}" destId="{EC178FE7-D022-41BF-9FBD-B9CA77440E53}" srcOrd="0" destOrd="0" presId="urn:microsoft.com/office/officeart/2008/layout/VerticalCurvedList"/>
    <dgm:cxn modelId="{973FF79C-5633-4032-9265-C4F9F9F63594}" srcId="{278667A5-1999-4170-ACB5-49B2CAD06F2D}" destId="{BBCA39CB-E83C-4882-8CD9-F854A43D2E95}" srcOrd="1" destOrd="0" parTransId="{E7B0A749-6BEF-4F16-AA45-CF59C411BE88}" sibTransId="{096F6767-C14B-463B-8580-BF25D283D082}"/>
    <dgm:cxn modelId="{E4354B1D-4F1C-4ECF-A328-BAE5632031E9}" type="presParOf" srcId="{9D69E778-2B13-4C1D-BFAF-037B53EF736D}" destId="{F759EBE9-A2F6-4027-9AD2-6917759B81BA}" srcOrd="0" destOrd="0" presId="urn:microsoft.com/office/officeart/2008/layout/VerticalCurvedList"/>
    <dgm:cxn modelId="{CC40778D-AB9C-4C95-907E-8016FE5AF86F}" type="presParOf" srcId="{F759EBE9-A2F6-4027-9AD2-6917759B81BA}" destId="{1C03338C-3516-49EE-87BA-C8F73E354595}" srcOrd="0" destOrd="0" presId="urn:microsoft.com/office/officeart/2008/layout/VerticalCurvedList"/>
    <dgm:cxn modelId="{5508D32A-B231-4A41-AC73-B7A76FB9D559}" type="presParOf" srcId="{1C03338C-3516-49EE-87BA-C8F73E354595}" destId="{078E40C1-302F-4F34-89BF-5C3C38E73066}" srcOrd="0" destOrd="0" presId="urn:microsoft.com/office/officeart/2008/layout/VerticalCurvedList"/>
    <dgm:cxn modelId="{89B895B3-6D24-4B45-B33B-0BEACAFDF321}" type="presParOf" srcId="{1C03338C-3516-49EE-87BA-C8F73E354595}" destId="{EC178FE7-D022-41BF-9FBD-B9CA77440E53}" srcOrd="1" destOrd="0" presId="urn:microsoft.com/office/officeart/2008/layout/VerticalCurvedList"/>
    <dgm:cxn modelId="{EE771115-0154-4F52-ADA2-F868E1988A06}" type="presParOf" srcId="{1C03338C-3516-49EE-87BA-C8F73E354595}" destId="{F6155EC3-879D-4228-B807-D46DA47B7936}" srcOrd="2" destOrd="0" presId="urn:microsoft.com/office/officeart/2008/layout/VerticalCurvedList"/>
    <dgm:cxn modelId="{87E90EFA-AA86-4CA1-AAD2-AFFF1809287B}" type="presParOf" srcId="{1C03338C-3516-49EE-87BA-C8F73E354595}" destId="{5E3182B0-0A71-4647-9402-BC7B83A8A68C}" srcOrd="3" destOrd="0" presId="urn:microsoft.com/office/officeart/2008/layout/VerticalCurvedList"/>
    <dgm:cxn modelId="{519BCCF5-103B-4AC4-9F47-56A0C27DB77D}" type="presParOf" srcId="{F759EBE9-A2F6-4027-9AD2-6917759B81BA}" destId="{9F8AE6A6-BD80-4BA9-A21D-1CF39D170B25}" srcOrd="1" destOrd="0" presId="urn:microsoft.com/office/officeart/2008/layout/VerticalCurvedList"/>
    <dgm:cxn modelId="{2E4A5D15-8418-48BF-8ADF-B33639A0AFFC}" type="presParOf" srcId="{F759EBE9-A2F6-4027-9AD2-6917759B81BA}" destId="{A791C0E0-CCB0-4BDD-A56F-37A4BDAED790}" srcOrd="2" destOrd="0" presId="urn:microsoft.com/office/officeart/2008/layout/VerticalCurvedList"/>
    <dgm:cxn modelId="{20342A2E-0557-4B5F-BB42-ABCFCEEB7F96}" type="presParOf" srcId="{A791C0E0-CCB0-4BDD-A56F-37A4BDAED790}" destId="{67CCE9C1-6DA5-40AE-8308-6EA31FF915FC}" srcOrd="0" destOrd="0" presId="urn:microsoft.com/office/officeart/2008/layout/VerticalCurvedList"/>
    <dgm:cxn modelId="{A76AFDD0-CC17-4163-A4EC-FFC16F6FABDC}" type="presParOf" srcId="{F759EBE9-A2F6-4027-9AD2-6917759B81BA}" destId="{39C951FB-38F4-4647-B4CC-59D6D4F8CFE2}" srcOrd="3" destOrd="0" presId="urn:microsoft.com/office/officeart/2008/layout/VerticalCurvedList"/>
    <dgm:cxn modelId="{F44E3FAA-F4D9-4555-8C35-B36BE6790FE4}" type="presParOf" srcId="{F759EBE9-A2F6-4027-9AD2-6917759B81BA}" destId="{F29ED23D-F311-4A7A-B8B1-4899F4485B48}" srcOrd="4" destOrd="0" presId="urn:microsoft.com/office/officeart/2008/layout/VerticalCurvedList"/>
    <dgm:cxn modelId="{FD98E7BB-EBE5-401F-9F22-B49B17B7564D}" type="presParOf" srcId="{F29ED23D-F311-4A7A-B8B1-4899F4485B48}" destId="{95EC9D62-CECE-44A9-9D77-C06825B5B756}" srcOrd="0" destOrd="0" presId="urn:microsoft.com/office/officeart/2008/layout/VerticalCurvedList"/>
    <dgm:cxn modelId="{7D7C2AF2-3E17-4FAE-A418-7B015224562A}" type="presParOf" srcId="{F759EBE9-A2F6-4027-9AD2-6917759B81BA}" destId="{4EE94B63-A7C2-4DB9-8DDA-CD994C0E341A}" srcOrd="5" destOrd="0" presId="urn:microsoft.com/office/officeart/2008/layout/VerticalCurvedList"/>
    <dgm:cxn modelId="{370D8C9E-C0A2-4D01-ADCC-39E8269B11D8}" type="presParOf" srcId="{F759EBE9-A2F6-4027-9AD2-6917759B81BA}" destId="{49F78BAD-4E55-4A95-AEFE-0B88F9B46EF6}" srcOrd="6" destOrd="0" presId="urn:microsoft.com/office/officeart/2008/layout/VerticalCurvedList"/>
    <dgm:cxn modelId="{54B43C0C-7316-4C70-BF71-AF582D998022}" type="presParOf" srcId="{49F78BAD-4E55-4A95-AEFE-0B88F9B46EF6}" destId="{BB20B07D-4027-46CB-9E50-3C2BAEB1C558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278667A5-1999-4170-ACB5-49B2CAD06F2D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l-PL"/>
        </a:p>
      </dgm:t>
    </dgm:pt>
    <dgm:pt modelId="{B3EB27AA-CEDF-48CD-BBB8-5CD157219C12}">
      <dgm:prSet phldrT="[Tekst]"/>
      <dgm:spPr>
        <a:solidFill>
          <a:schemeClr val="bg2">
            <a:lumMod val="75000"/>
          </a:schemeClr>
        </a:solidFill>
      </dgm:spPr>
      <dgm:t>
        <a:bodyPr/>
        <a:lstStyle/>
        <a:p>
          <a:r>
            <a:rPr lang="pl-PL" b="0" dirty="0" smtClean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Programy, plany, audyty</a:t>
          </a:r>
        </a:p>
      </dgm:t>
    </dgm:pt>
    <dgm:pt modelId="{26296545-6D47-47CD-8A9A-FCC3626D8218}" type="parTrans" cxnId="{B2C7A96F-0067-4ABE-B124-786CC0774535}">
      <dgm:prSet/>
      <dgm:spPr/>
      <dgm:t>
        <a:bodyPr/>
        <a:lstStyle/>
        <a:p>
          <a:endParaRPr lang="pl-PL"/>
        </a:p>
      </dgm:t>
    </dgm:pt>
    <dgm:pt modelId="{D72C4BC4-5C86-4333-874D-38116D5C3186}" type="sibTrans" cxnId="{B2C7A96F-0067-4ABE-B124-786CC0774535}">
      <dgm:prSet/>
      <dgm:spPr>
        <a:ln>
          <a:solidFill>
            <a:schemeClr val="bg2">
              <a:lumMod val="10000"/>
            </a:schemeClr>
          </a:solidFill>
        </a:ln>
      </dgm:spPr>
      <dgm:t>
        <a:bodyPr/>
        <a:lstStyle/>
        <a:p>
          <a:endParaRPr lang="pl-PL"/>
        </a:p>
      </dgm:t>
    </dgm:pt>
    <dgm:pt modelId="{BBCA39CB-E83C-4882-8CD9-F854A43D2E95}">
      <dgm:prSet phldrT="[Tekst]"/>
      <dgm:spPr>
        <a:solidFill>
          <a:schemeClr val="bg2">
            <a:lumMod val="90000"/>
          </a:schemeClr>
        </a:solidFill>
      </dgm:spPr>
      <dgm:t>
        <a:bodyPr/>
        <a:lstStyle/>
        <a:p>
          <a:r>
            <a:rPr lang="pl-PL" b="0" dirty="0" smtClean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Monitoring środowiska </a:t>
          </a:r>
        </a:p>
      </dgm:t>
    </dgm:pt>
    <dgm:pt modelId="{E7B0A749-6BEF-4F16-AA45-CF59C411BE88}" type="parTrans" cxnId="{973FF79C-5633-4032-9265-C4F9F9F63594}">
      <dgm:prSet/>
      <dgm:spPr/>
      <dgm:t>
        <a:bodyPr/>
        <a:lstStyle/>
        <a:p>
          <a:endParaRPr lang="pl-PL"/>
        </a:p>
      </dgm:t>
    </dgm:pt>
    <dgm:pt modelId="{096F6767-C14B-463B-8580-BF25D283D082}" type="sibTrans" cxnId="{973FF79C-5633-4032-9265-C4F9F9F63594}">
      <dgm:prSet/>
      <dgm:spPr/>
      <dgm:t>
        <a:bodyPr/>
        <a:lstStyle/>
        <a:p>
          <a:endParaRPr lang="pl-PL"/>
        </a:p>
      </dgm:t>
    </dgm:pt>
    <dgm:pt modelId="{115C624B-A2EF-44F6-AE91-6ACB767B8CBB}">
      <dgm:prSet phldrT="[Tekst]"/>
      <dgm:spPr>
        <a:solidFill>
          <a:schemeClr val="bg2">
            <a:lumMod val="75000"/>
          </a:schemeClr>
        </a:solidFill>
      </dgm:spPr>
      <dgm:t>
        <a:bodyPr/>
        <a:lstStyle/>
        <a:p>
          <a:r>
            <a:rPr lang="pl-PL" b="0" dirty="0" smtClean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Badania naukowe,                     zakup aparatury</a:t>
          </a:r>
        </a:p>
      </dgm:t>
    </dgm:pt>
    <dgm:pt modelId="{A77E2D21-BBCC-4319-8020-20997A8BC3B2}" type="parTrans" cxnId="{A7B4A744-081D-4C05-B0BC-9C0B1025B1CF}">
      <dgm:prSet/>
      <dgm:spPr/>
      <dgm:t>
        <a:bodyPr/>
        <a:lstStyle/>
        <a:p>
          <a:endParaRPr lang="pl-PL"/>
        </a:p>
      </dgm:t>
    </dgm:pt>
    <dgm:pt modelId="{2B06DC63-5892-4130-A125-A6EA70759B33}" type="sibTrans" cxnId="{A7B4A744-081D-4C05-B0BC-9C0B1025B1CF}">
      <dgm:prSet/>
      <dgm:spPr/>
      <dgm:t>
        <a:bodyPr/>
        <a:lstStyle/>
        <a:p>
          <a:endParaRPr lang="pl-PL"/>
        </a:p>
      </dgm:t>
    </dgm:pt>
    <dgm:pt modelId="{9D69E778-2B13-4C1D-BFAF-037B53EF736D}" type="pres">
      <dgm:prSet presAssocID="{278667A5-1999-4170-ACB5-49B2CAD06F2D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pl-PL"/>
        </a:p>
      </dgm:t>
    </dgm:pt>
    <dgm:pt modelId="{F759EBE9-A2F6-4027-9AD2-6917759B81BA}" type="pres">
      <dgm:prSet presAssocID="{278667A5-1999-4170-ACB5-49B2CAD06F2D}" presName="Name1" presStyleCnt="0"/>
      <dgm:spPr/>
    </dgm:pt>
    <dgm:pt modelId="{1C03338C-3516-49EE-87BA-C8F73E354595}" type="pres">
      <dgm:prSet presAssocID="{278667A5-1999-4170-ACB5-49B2CAD06F2D}" presName="cycle" presStyleCnt="0"/>
      <dgm:spPr/>
    </dgm:pt>
    <dgm:pt modelId="{078E40C1-302F-4F34-89BF-5C3C38E73066}" type="pres">
      <dgm:prSet presAssocID="{278667A5-1999-4170-ACB5-49B2CAD06F2D}" presName="srcNode" presStyleLbl="node1" presStyleIdx="0" presStyleCnt="3"/>
      <dgm:spPr/>
    </dgm:pt>
    <dgm:pt modelId="{EC178FE7-D022-41BF-9FBD-B9CA77440E53}" type="pres">
      <dgm:prSet presAssocID="{278667A5-1999-4170-ACB5-49B2CAD06F2D}" presName="conn" presStyleLbl="parChTrans1D2" presStyleIdx="0" presStyleCnt="1"/>
      <dgm:spPr/>
      <dgm:t>
        <a:bodyPr/>
        <a:lstStyle/>
        <a:p>
          <a:endParaRPr lang="pl-PL"/>
        </a:p>
      </dgm:t>
    </dgm:pt>
    <dgm:pt modelId="{F6155EC3-879D-4228-B807-D46DA47B7936}" type="pres">
      <dgm:prSet presAssocID="{278667A5-1999-4170-ACB5-49B2CAD06F2D}" presName="extraNode" presStyleLbl="node1" presStyleIdx="0" presStyleCnt="3"/>
      <dgm:spPr/>
    </dgm:pt>
    <dgm:pt modelId="{5E3182B0-0A71-4647-9402-BC7B83A8A68C}" type="pres">
      <dgm:prSet presAssocID="{278667A5-1999-4170-ACB5-49B2CAD06F2D}" presName="dstNode" presStyleLbl="node1" presStyleIdx="0" presStyleCnt="3"/>
      <dgm:spPr/>
    </dgm:pt>
    <dgm:pt modelId="{9F8AE6A6-BD80-4BA9-A21D-1CF39D170B25}" type="pres">
      <dgm:prSet presAssocID="{B3EB27AA-CEDF-48CD-BBB8-5CD157219C12}" presName="text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A791C0E0-CCB0-4BDD-A56F-37A4BDAED790}" type="pres">
      <dgm:prSet presAssocID="{B3EB27AA-CEDF-48CD-BBB8-5CD157219C12}" presName="accent_1" presStyleCnt="0"/>
      <dgm:spPr/>
    </dgm:pt>
    <dgm:pt modelId="{67CCE9C1-6DA5-40AE-8308-6EA31FF915FC}" type="pres">
      <dgm:prSet presAssocID="{B3EB27AA-CEDF-48CD-BBB8-5CD157219C12}" presName="accentRepeatNode" presStyleLbl="solidFgAcc1" presStyleIdx="0" presStyleCnt="3"/>
      <dgm:spPr>
        <a:solidFill>
          <a:schemeClr val="bg1">
            <a:alpha val="99000"/>
          </a:schemeClr>
        </a:solidFill>
        <a:ln>
          <a:solidFill>
            <a:schemeClr val="bg2">
              <a:lumMod val="25000"/>
            </a:schemeClr>
          </a:solidFill>
        </a:ln>
      </dgm:spPr>
    </dgm:pt>
    <dgm:pt modelId="{39C951FB-38F4-4647-B4CC-59D6D4F8CFE2}" type="pres">
      <dgm:prSet presAssocID="{BBCA39CB-E83C-4882-8CD9-F854A43D2E95}" presName="text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F29ED23D-F311-4A7A-B8B1-4899F4485B48}" type="pres">
      <dgm:prSet presAssocID="{BBCA39CB-E83C-4882-8CD9-F854A43D2E95}" presName="accent_2" presStyleCnt="0"/>
      <dgm:spPr/>
    </dgm:pt>
    <dgm:pt modelId="{95EC9D62-CECE-44A9-9D77-C06825B5B756}" type="pres">
      <dgm:prSet presAssocID="{BBCA39CB-E83C-4882-8CD9-F854A43D2E95}" presName="accentRepeatNode" presStyleLbl="solidFgAcc1" presStyleIdx="1" presStyleCnt="3"/>
      <dgm:spPr>
        <a:ln>
          <a:solidFill>
            <a:schemeClr val="bg2">
              <a:lumMod val="10000"/>
            </a:schemeClr>
          </a:solidFill>
        </a:ln>
      </dgm:spPr>
    </dgm:pt>
    <dgm:pt modelId="{4EE94B63-A7C2-4DB9-8DDA-CD994C0E341A}" type="pres">
      <dgm:prSet presAssocID="{115C624B-A2EF-44F6-AE91-6ACB767B8CBB}" presName="text_3" presStyleLbl="node1" presStyleIdx="2" presStyleCnt="3" custLinFactNeighborX="202" custLinFactNeighborY="-1304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49F78BAD-4E55-4A95-AEFE-0B88F9B46EF6}" type="pres">
      <dgm:prSet presAssocID="{115C624B-A2EF-44F6-AE91-6ACB767B8CBB}" presName="accent_3" presStyleCnt="0"/>
      <dgm:spPr/>
    </dgm:pt>
    <dgm:pt modelId="{BB20B07D-4027-46CB-9E50-3C2BAEB1C558}" type="pres">
      <dgm:prSet presAssocID="{115C624B-A2EF-44F6-AE91-6ACB767B8CBB}" presName="accentRepeatNode" presStyleLbl="solidFgAcc1" presStyleIdx="2" presStyleCnt="3"/>
      <dgm:spPr>
        <a:ln>
          <a:solidFill>
            <a:schemeClr val="bg2">
              <a:lumMod val="10000"/>
            </a:schemeClr>
          </a:solidFill>
        </a:ln>
      </dgm:spPr>
    </dgm:pt>
  </dgm:ptLst>
  <dgm:cxnLst>
    <dgm:cxn modelId="{B2C7A96F-0067-4ABE-B124-786CC0774535}" srcId="{278667A5-1999-4170-ACB5-49B2CAD06F2D}" destId="{B3EB27AA-CEDF-48CD-BBB8-5CD157219C12}" srcOrd="0" destOrd="0" parTransId="{26296545-6D47-47CD-8A9A-FCC3626D8218}" sibTransId="{D72C4BC4-5C86-4333-874D-38116D5C3186}"/>
    <dgm:cxn modelId="{126F99E2-FF55-4BFA-AD12-18C5B5B44141}" type="presOf" srcId="{115C624B-A2EF-44F6-AE91-6ACB767B8CBB}" destId="{4EE94B63-A7C2-4DB9-8DDA-CD994C0E341A}" srcOrd="0" destOrd="0" presId="urn:microsoft.com/office/officeart/2008/layout/VerticalCurvedList"/>
    <dgm:cxn modelId="{BDCF7FAD-4AD4-42CF-A2FA-0A94B856773F}" type="presOf" srcId="{B3EB27AA-CEDF-48CD-BBB8-5CD157219C12}" destId="{9F8AE6A6-BD80-4BA9-A21D-1CF39D170B25}" srcOrd="0" destOrd="0" presId="urn:microsoft.com/office/officeart/2008/layout/VerticalCurvedList"/>
    <dgm:cxn modelId="{887BD8B3-10B5-456E-99DA-15DCA491B1C3}" type="presOf" srcId="{278667A5-1999-4170-ACB5-49B2CAD06F2D}" destId="{9D69E778-2B13-4C1D-BFAF-037B53EF736D}" srcOrd="0" destOrd="0" presId="urn:microsoft.com/office/officeart/2008/layout/VerticalCurvedList"/>
    <dgm:cxn modelId="{93749930-3BB9-4379-B144-E1697954E81A}" type="presOf" srcId="{BBCA39CB-E83C-4882-8CD9-F854A43D2E95}" destId="{39C951FB-38F4-4647-B4CC-59D6D4F8CFE2}" srcOrd="0" destOrd="0" presId="urn:microsoft.com/office/officeart/2008/layout/VerticalCurvedList"/>
    <dgm:cxn modelId="{A7B4A744-081D-4C05-B0BC-9C0B1025B1CF}" srcId="{278667A5-1999-4170-ACB5-49B2CAD06F2D}" destId="{115C624B-A2EF-44F6-AE91-6ACB767B8CBB}" srcOrd="2" destOrd="0" parTransId="{A77E2D21-BBCC-4319-8020-20997A8BC3B2}" sibTransId="{2B06DC63-5892-4130-A125-A6EA70759B33}"/>
    <dgm:cxn modelId="{200F5F45-0057-49BE-92E5-C837C1060A09}" type="presOf" srcId="{D72C4BC4-5C86-4333-874D-38116D5C3186}" destId="{EC178FE7-D022-41BF-9FBD-B9CA77440E53}" srcOrd="0" destOrd="0" presId="urn:microsoft.com/office/officeart/2008/layout/VerticalCurvedList"/>
    <dgm:cxn modelId="{973FF79C-5633-4032-9265-C4F9F9F63594}" srcId="{278667A5-1999-4170-ACB5-49B2CAD06F2D}" destId="{BBCA39CB-E83C-4882-8CD9-F854A43D2E95}" srcOrd="1" destOrd="0" parTransId="{E7B0A749-6BEF-4F16-AA45-CF59C411BE88}" sibTransId="{096F6767-C14B-463B-8580-BF25D283D082}"/>
    <dgm:cxn modelId="{E4354B1D-4F1C-4ECF-A328-BAE5632031E9}" type="presParOf" srcId="{9D69E778-2B13-4C1D-BFAF-037B53EF736D}" destId="{F759EBE9-A2F6-4027-9AD2-6917759B81BA}" srcOrd="0" destOrd="0" presId="urn:microsoft.com/office/officeart/2008/layout/VerticalCurvedList"/>
    <dgm:cxn modelId="{CC40778D-AB9C-4C95-907E-8016FE5AF86F}" type="presParOf" srcId="{F759EBE9-A2F6-4027-9AD2-6917759B81BA}" destId="{1C03338C-3516-49EE-87BA-C8F73E354595}" srcOrd="0" destOrd="0" presId="urn:microsoft.com/office/officeart/2008/layout/VerticalCurvedList"/>
    <dgm:cxn modelId="{5508D32A-B231-4A41-AC73-B7A76FB9D559}" type="presParOf" srcId="{1C03338C-3516-49EE-87BA-C8F73E354595}" destId="{078E40C1-302F-4F34-89BF-5C3C38E73066}" srcOrd="0" destOrd="0" presId="urn:microsoft.com/office/officeart/2008/layout/VerticalCurvedList"/>
    <dgm:cxn modelId="{89B895B3-6D24-4B45-B33B-0BEACAFDF321}" type="presParOf" srcId="{1C03338C-3516-49EE-87BA-C8F73E354595}" destId="{EC178FE7-D022-41BF-9FBD-B9CA77440E53}" srcOrd="1" destOrd="0" presId="urn:microsoft.com/office/officeart/2008/layout/VerticalCurvedList"/>
    <dgm:cxn modelId="{EE771115-0154-4F52-ADA2-F868E1988A06}" type="presParOf" srcId="{1C03338C-3516-49EE-87BA-C8F73E354595}" destId="{F6155EC3-879D-4228-B807-D46DA47B7936}" srcOrd="2" destOrd="0" presId="urn:microsoft.com/office/officeart/2008/layout/VerticalCurvedList"/>
    <dgm:cxn modelId="{87E90EFA-AA86-4CA1-AAD2-AFFF1809287B}" type="presParOf" srcId="{1C03338C-3516-49EE-87BA-C8F73E354595}" destId="{5E3182B0-0A71-4647-9402-BC7B83A8A68C}" srcOrd="3" destOrd="0" presId="urn:microsoft.com/office/officeart/2008/layout/VerticalCurvedList"/>
    <dgm:cxn modelId="{519BCCF5-103B-4AC4-9F47-56A0C27DB77D}" type="presParOf" srcId="{F759EBE9-A2F6-4027-9AD2-6917759B81BA}" destId="{9F8AE6A6-BD80-4BA9-A21D-1CF39D170B25}" srcOrd="1" destOrd="0" presId="urn:microsoft.com/office/officeart/2008/layout/VerticalCurvedList"/>
    <dgm:cxn modelId="{2E4A5D15-8418-48BF-8ADF-B33639A0AFFC}" type="presParOf" srcId="{F759EBE9-A2F6-4027-9AD2-6917759B81BA}" destId="{A791C0E0-CCB0-4BDD-A56F-37A4BDAED790}" srcOrd="2" destOrd="0" presId="urn:microsoft.com/office/officeart/2008/layout/VerticalCurvedList"/>
    <dgm:cxn modelId="{20342A2E-0557-4B5F-BB42-ABCFCEEB7F96}" type="presParOf" srcId="{A791C0E0-CCB0-4BDD-A56F-37A4BDAED790}" destId="{67CCE9C1-6DA5-40AE-8308-6EA31FF915FC}" srcOrd="0" destOrd="0" presId="urn:microsoft.com/office/officeart/2008/layout/VerticalCurvedList"/>
    <dgm:cxn modelId="{A76AFDD0-CC17-4163-A4EC-FFC16F6FABDC}" type="presParOf" srcId="{F759EBE9-A2F6-4027-9AD2-6917759B81BA}" destId="{39C951FB-38F4-4647-B4CC-59D6D4F8CFE2}" srcOrd="3" destOrd="0" presId="urn:microsoft.com/office/officeart/2008/layout/VerticalCurvedList"/>
    <dgm:cxn modelId="{F44E3FAA-F4D9-4555-8C35-B36BE6790FE4}" type="presParOf" srcId="{F759EBE9-A2F6-4027-9AD2-6917759B81BA}" destId="{F29ED23D-F311-4A7A-B8B1-4899F4485B48}" srcOrd="4" destOrd="0" presId="urn:microsoft.com/office/officeart/2008/layout/VerticalCurvedList"/>
    <dgm:cxn modelId="{FD98E7BB-EBE5-401F-9F22-B49B17B7564D}" type="presParOf" srcId="{F29ED23D-F311-4A7A-B8B1-4899F4485B48}" destId="{95EC9D62-CECE-44A9-9D77-C06825B5B756}" srcOrd="0" destOrd="0" presId="urn:microsoft.com/office/officeart/2008/layout/VerticalCurvedList"/>
    <dgm:cxn modelId="{7D7C2AF2-3E17-4FAE-A418-7B015224562A}" type="presParOf" srcId="{F759EBE9-A2F6-4027-9AD2-6917759B81BA}" destId="{4EE94B63-A7C2-4DB9-8DDA-CD994C0E341A}" srcOrd="5" destOrd="0" presId="urn:microsoft.com/office/officeart/2008/layout/VerticalCurvedList"/>
    <dgm:cxn modelId="{370D8C9E-C0A2-4D01-ADCC-39E8269B11D8}" type="presParOf" srcId="{F759EBE9-A2F6-4027-9AD2-6917759B81BA}" destId="{49F78BAD-4E55-4A95-AEFE-0B88F9B46EF6}" srcOrd="6" destOrd="0" presId="urn:microsoft.com/office/officeart/2008/layout/VerticalCurvedList"/>
    <dgm:cxn modelId="{54B43C0C-7316-4C70-BF71-AF582D998022}" type="presParOf" srcId="{49F78BAD-4E55-4A95-AEFE-0B88F9B46EF6}" destId="{BB20B07D-4027-46CB-9E50-3C2BAEB1C558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278667A5-1999-4170-ACB5-49B2CAD06F2D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l-PL"/>
        </a:p>
      </dgm:t>
    </dgm:pt>
    <dgm:pt modelId="{B3EB27AA-CEDF-48CD-BBB8-5CD157219C12}">
      <dgm:prSet phldrT="[Tekst]" custT="1"/>
      <dgm:spPr>
        <a:solidFill>
          <a:schemeClr val="bg2">
            <a:lumMod val="75000"/>
          </a:schemeClr>
        </a:solidFill>
      </dgm:spPr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pl-PL" sz="2400" b="1" dirty="0" smtClean="0">
              <a:solidFill>
                <a:schemeClr val="accent1">
                  <a:lumMod val="75000"/>
                </a:schemeClr>
              </a:solidFill>
              <a:effectLst/>
            </a:rPr>
            <a:t>W ramach KONKURSÓW</a:t>
          </a:r>
        </a:p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pl-PL" sz="1600" dirty="0" smtClean="0">
              <a:solidFill>
                <a:schemeClr val="bg2">
                  <a:lumMod val="25000"/>
                </a:schemeClr>
              </a:solidFill>
            </a:rPr>
            <a:t>DOTACJE na warunkach określonych            w regulaminach</a:t>
          </a:r>
          <a:endParaRPr lang="pl-PL" sz="1600" b="0" dirty="0" smtClean="0">
            <a:solidFill>
              <a:schemeClr val="bg2">
                <a:lumMod val="2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6296545-6D47-47CD-8A9A-FCC3626D8218}" type="parTrans" cxnId="{B2C7A96F-0067-4ABE-B124-786CC0774535}">
      <dgm:prSet/>
      <dgm:spPr/>
      <dgm:t>
        <a:bodyPr/>
        <a:lstStyle/>
        <a:p>
          <a:endParaRPr lang="pl-PL"/>
        </a:p>
      </dgm:t>
    </dgm:pt>
    <dgm:pt modelId="{D72C4BC4-5C86-4333-874D-38116D5C3186}" type="sibTrans" cxnId="{B2C7A96F-0067-4ABE-B124-786CC0774535}">
      <dgm:prSet/>
      <dgm:spPr>
        <a:ln>
          <a:solidFill>
            <a:schemeClr val="bg2">
              <a:lumMod val="10000"/>
            </a:schemeClr>
          </a:solidFill>
        </a:ln>
      </dgm:spPr>
      <dgm:t>
        <a:bodyPr/>
        <a:lstStyle/>
        <a:p>
          <a:endParaRPr lang="pl-PL"/>
        </a:p>
      </dgm:t>
    </dgm:pt>
    <dgm:pt modelId="{BBCA39CB-E83C-4882-8CD9-F854A43D2E95}">
      <dgm:prSet phldrT="[Tekst]" custT="1"/>
      <dgm:spPr>
        <a:solidFill>
          <a:schemeClr val="bg2">
            <a:lumMod val="90000"/>
          </a:schemeClr>
        </a:solidFill>
      </dgm:spPr>
      <dgm:t>
        <a:bodyPr/>
        <a:lstStyle/>
        <a:p>
          <a:r>
            <a:rPr lang="pl-PL" sz="3100" b="0" dirty="0" smtClean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    </a:t>
          </a:r>
          <a:r>
            <a:rPr lang="pl-PL" sz="2400" b="1" dirty="0" smtClean="0">
              <a:solidFill>
                <a:schemeClr val="accent1">
                  <a:lumMod val="75000"/>
                </a:schemeClr>
              </a:solidFill>
              <a:effectLst/>
            </a:rPr>
            <a:t>Na podstawie ZASAD </a:t>
          </a:r>
          <a:r>
            <a:rPr lang="pl-PL" sz="1600" dirty="0" smtClean="0">
              <a:solidFill>
                <a:schemeClr val="bg2">
                  <a:lumMod val="25000"/>
                </a:schemeClr>
              </a:solidFill>
            </a:rPr>
            <a:t>DOTACJA do 90% całkowitego kosztu zadania z uwzględnieniem zapisów „Katalogu kwalifikacji kosztów..."</a:t>
          </a:r>
          <a:endParaRPr lang="pl-PL" sz="2400" b="0" dirty="0" smtClean="0">
            <a:solidFill>
              <a:schemeClr val="bg2">
                <a:lumMod val="2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7B0A749-6BEF-4F16-AA45-CF59C411BE88}" type="parTrans" cxnId="{973FF79C-5633-4032-9265-C4F9F9F63594}">
      <dgm:prSet/>
      <dgm:spPr/>
      <dgm:t>
        <a:bodyPr/>
        <a:lstStyle/>
        <a:p>
          <a:endParaRPr lang="pl-PL"/>
        </a:p>
      </dgm:t>
    </dgm:pt>
    <dgm:pt modelId="{096F6767-C14B-463B-8580-BF25D283D082}" type="sibTrans" cxnId="{973FF79C-5633-4032-9265-C4F9F9F63594}">
      <dgm:prSet/>
      <dgm:spPr/>
      <dgm:t>
        <a:bodyPr/>
        <a:lstStyle/>
        <a:p>
          <a:endParaRPr lang="pl-PL"/>
        </a:p>
      </dgm:t>
    </dgm:pt>
    <dgm:pt modelId="{9D69E778-2B13-4C1D-BFAF-037B53EF736D}" type="pres">
      <dgm:prSet presAssocID="{278667A5-1999-4170-ACB5-49B2CAD06F2D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pl-PL"/>
        </a:p>
      </dgm:t>
    </dgm:pt>
    <dgm:pt modelId="{F759EBE9-A2F6-4027-9AD2-6917759B81BA}" type="pres">
      <dgm:prSet presAssocID="{278667A5-1999-4170-ACB5-49B2CAD06F2D}" presName="Name1" presStyleCnt="0"/>
      <dgm:spPr/>
    </dgm:pt>
    <dgm:pt modelId="{1C03338C-3516-49EE-87BA-C8F73E354595}" type="pres">
      <dgm:prSet presAssocID="{278667A5-1999-4170-ACB5-49B2CAD06F2D}" presName="cycle" presStyleCnt="0"/>
      <dgm:spPr/>
    </dgm:pt>
    <dgm:pt modelId="{078E40C1-302F-4F34-89BF-5C3C38E73066}" type="pres">
      <dgm:prSet presAssocID="{278667A5-1999-4170-ACB5-49B2CAD06F2D}" presName="srcNode" presStyleLbl="node1" presStyleIdx="0" presStyleCnt="2"/>
      <dgm:spPr/>
    </dgm:pt>
    <dgm:pt modelId="{EC178FE7-D022-41BF-9FBD-B9CA77440E53}" type="pres">
      <dgm:prSet presAssocID="{278667A5-1999-4170-ACB5-49B2CAD06F2D}" presName="conn" presStyleLbl="parChTrans1D2" presStyleIdx="0" presStyleCnt="1"/>
      <dgm:spPr/>
      <dgm:t>
        <a:bodyPr/>
        <a:lstStyle/>
        <a:p>
          <a:endParaRPr lang="pl-PL"/>
        </a:p>
      </dgm:t>
    </dgm:pt>
    <dgm:pt modelId="{F6155EC3-879D-4228-B807-D46DA47B7936}" type="pres">
      <dgm:prSet presAssocID="{278667A5-1999-4170-ACB5-49B2CAD06F2D}" presName="extraNode" presStyleLbl="node1" presStyleIdx="0" presStyleCnt="2"/>
      <dgm:spPr/>
    </dgm:pt>
    <dgm:pt modelId="{5E3182B0-0A71-4647-9402-BC7B83A8A68C}" type="pres">
      <dgm:prSet presAssocID="{278667A5-1999-4170-ACB5-49B2CAD06F2D}" presName="dstNode" presStyleLbl="node1" presStyleIdx="0" presStyleCnt="2"/>
      <dgm:spPr/>
    </dgm:pt>
    <dgm:pt modelId="{9F8AE6A6-BD80-4BA9-A21D-1CF39D170B25}" type="pres">
      <dgm:prSet presAssocID="{B3EB27AA-CEDF-48CD-BBB8-5CD157219C12}" presName="text_1" presStyleLbl="node1" presStyleIdx="0" presStyleCnt="2" custScaleX="101910" custScaleY="130311" custLinFactNeighborX="2703" custLinFactNeighborY="-9197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A791C0E0-CCB0-4BDD-A56F-37A4BDAED790}" type="pres">
      <dgm:prSet presAssocID="{B3EB27AA-CEDF-48CD-BBB8-5CD157219C12}" presName="accent_1" presStyleCnt="0"/>
      <dgm:spPr/>
    </dgm:pt>
    <dgm:pt modelId="{67CCE9C1-6DA5-40AE-8308-6EA31FF915FC}" type="pres">
      <dgm:prSet presAssocID="{B3EB27AA-CEDF-48CD-BBB8-5CD157219C12}" presName="accentRepeatNode" presStyleLbl="solidFgAcc1" presStyleIdx="0" presStyleCnt="2" custLinFactNeighborX="1838" custLinFactNeighborY="-7635"/>
      <dgm:spPr>
        <a:solidFill>
          <a:schemeClr val="bg1">
            <a:alpha val="99000"/>
          </a:schemeClr>
        </a:solidFill>
        <a:ln>
          <a:solidFill>
            <a:schemeClr val="bg2">
              <a:lumMod val="25000"/>
            </a:schemeClr>
          </a:solidFill>
        </a:ln>
      </dgm:spPr>
    </dgm:pt>
    <dgm:pt modelId="{39C951FB-38F4-4647-B4CC-59D6D4F8CFE2}" type="pres">
      <dgm:prSet presAssocID="{BBCA39CB-E83C-4882-8CD9-F854A43D2E95}" presName="text_2" presStyleLbl="node1" presStyleIdx="1" presStyleCnt="2" custScaleX="106241" custScaleY="135685" custLinFactNeighborX="1471" custLinFactNeighborY="5048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F29ED23D-F311-4A7A-B8B1-4899F4485B48}" type="pres">
      <dgm:prSet presAssocID="{BBCA39CB-E83C-4882-8CD9-F854A43D2E95}" presName="accent_2" presStyleCnt="0"/>
      <dgm:spPr/>
    </dgm:pt>
    <dgm:pt modelId="{95EC9D62-CECE-44A9-9D77-C06825B5B756}" type="pres">
      <dgm:prSet presAssocID="{BBCA39CB-E83C-4882-8CD9-F854A43D2E95}" presName="accentRepeatNode" presStyleLbl="solidFgAcc1" presStyleIdx="1" presStyleCnt="2" custLinFactNeighborX="-27933" custLinFactNeighborY="-5460"/>
      <dgm:spPr>
        <a:ln>
          <a:solidFill>
            <a:schemeClr val="bg2">
              <a:lumMod val="10000"/>
            </a:schemeClr>
          </a:solidFill>
        </a:ln>
      </dgm:spPr>
    </dgm:pt>
  </dgm:ptLst>
  <dgm:cxnLst>
    <dgm:cxn modelId="{200F5F45-0057-49BE-92E5-C837C1060A09}" type="presOf" srcId="{D72C4BC4-5C86-4333-874D-38116D5C3186}" destId="{EC178FE7-D022-41BF-9FBD-B9CA77440E53}" srcOrd="0" destOrd="0" presId="urn:microsoft.com/office/officeart/2008/layout/VerticalCurvedList"/>
    <dgm:cxn modelId="{B2C7A96F-0067-4ABE-B124-786CC0774535}" srcId="{278667A5-1999-4170-ACB5-49B2CAD06F2D}" destId="{B3EB27AA-CEDF-48CD-BBB8-5CD157219C12}" srcOrd="0" destOrd="0" parTransId="{26296545-6D47-47CD-8A9A-FCC3626D8218}" sibTransId="{D72C4BC4-5C86-4333-874D-38116D5C3186}"/>
    <dgm:cxn modelId="{973FF79C-5633-4032-9265-C4F9F9F63594}" srcId="{278667A5-1999-4170-ACB5-49B2CAD06F2D}" destId="{BBCA39CB-E83C-4882-8CD9-F854A43D2E95}" srcOrd="1" destOrd="0" parTransId="{E7B0A749-6BEF-4F16-AA45-CF59C411BE88}" sibTransId="{096F6767-C14B-463B-8580-BF25D283D082}"/>
    <dgm:cxn modelId="{93749930-3BB9-4379-B144-E1697954E81A}" type="presOf" srcId="{BBCA39CB-E83C-4882-8CD9-F854A43D2E95}" destId="{39C951FB-38F4-4647-B4CC-59D6D4F8CFE2}" srcOrd="0" destOrd="0" presId="urn:microsoft.com/office/officeart/2008/layout/VerticalCurvedList"/>
    <dgm:cxn modelId="{887BD8B3-10B5-456E-99DA-15DCA491B1C3}" type="presOf" srcId="{278667A5-1999-4170-ACB5-49B2CAD06F2D}" destId="{9D69E778-2B13-4C1D-BFAF-037B53EF736D}" srcOrd="0" destOrd="0" presId="urn:microsoft.com/office/officeart/2008/layout/VerticalCurvedList"/>
    <dgm:cxn modelId="{BDCF7FAD-4AD4-42CF-A2FA-0A94B856773F}" type="presOf" srcId="{B3EB27AA-CEDF-48CD-BBB8-5CD157219C12}" destId="{9F8AE6A6-BD80-4BA9-A21D-1CF39D170B25}" srcOrd="0" destOrd="0" presId="urn:microsoft.com/office/officeart/2008/layout/VerticalCurvedList"/>
    <dgm:cxn modelId="{E4354B1D-4F1C-4ECF-A328-BAE5632031E9}" type="presParOf" srcId="{9D69E778-2B13-4C1D-BFAF-037B53EF736D}" destId="{F759EBE9-A2F6-4027-9AD2-6917759B81BA}" srcOrd="0" destOrd="0" presId="urn:microsoft.com/office/officeart/2008/layout/VerticalCurvedList"/>
    <dgm:cxn modelId="{CC40778D-AB9C-4C95-907E-8016FE5AF86F}" type="presParOf" srcId="{F759EBE9-A2F6-4027-9AD2-6917759B81BA}" destId="{1C03338C-3516-49EE-87BA-C8F73E354595}" srcOrd="0" destOrd="0" presId="urn:microsoft.com/office/officeart/2008/layout/VerticalCurvedList"/>
    <dgm:cxn modelId="{5508D32A-B231-4A41-AC73-B7A76FB9D559}" type="presParOf" srcId="{1C03338C-3516-49EE-87BA-C8F73E354595}" destId="{078E40C1-302F-4F34-89BF-5C3C38E73066}" srcOrd="0" destOrd="0" presId="urn:microsoft.com/office/officeart/2008/layout/VerticalCurvedList"/>
    <dgm:cxn modelId="{89B895B3-6D24-4B45-B33B-0BEACAFDF321}" type="presParOf" srcId="{1C03338C-3516-49EE-87BA-C8F73E354595}" destId="{EC178FE7-D022-41BF-9FBD-B9CA77440E53}" srcOrd="1" destOrd="0" presId="urn:microsoft.com/office/officeart/2008/layout/VerticalCurvedList"/>
    <dgm:cxn modelId="{EE771115-0154-4F52-ADA2-F868E1988A06}" type="presParOf" srcId="{1C03338C-3516-49EE-87BA-C8F73E354595}" destId="{F6155EC3-879D-4228-B807-D46DA47B7936}" srcOrd="2" destOrd="0" presId="urn:microsoft.com/office/officeart/2008/layout/VerticalCurvedList"/>
    <dgm:cxn modelId="{87E90EFA-AA86-4CA1-AAD2-AFFF1809287B}" type="presParOf" srcId="{1C03338C-3516-49EE-87BA-C8F73E354595}" destId="{5E3182B0-0A71-4647-9402-BC7B83A8A68C}" srcOrd="3" destOrd="0" presId="urn:microsoft.com/office/officeart/2008/layout/VerticalCurvedList"/>
    <dgm:cxn modelId="{519BCCF5-103B-4AC4-9F47-56A0C27DB77D}" type="presParOf" srcId="{F759EBE9-A2F6-4027-9AD2-6917759B81BA}" destId="{9F8AE6A6-BD80-4BA9-A21D-1CF39D170B25}" srcOrd="1" destOrd="0" presId="urn:microsoft.com/office/officeart/2008/layout/VerticalCurvedList"/>
    <dgm:cxn modelId="{2E4A5D15-8418-48BF-8ADF-B33639A0AFFC}" type="presParOf" srcId="{F759EBE9-A2F6-4027-9AD2-6917759B81BA}" destId="{A791C0E0-CCB0-4BDD-A56F-37A4BDAED790}" srcOrd="2" destOrd="0" presId="urn:microsoft.com/office/officeart/2008/layout/VerticalCurvedList"/>
    <dgm:cxn modelId="{20342A2E-0557-4B5F-BB42-ABCFCEEB7F96}" type="presParOf" srcId="{A791C0E0-CCB0-4BDD-A56F-37A4BDAED790}" destId="{67CCE9C1-6DA5-40AE-8308-6EA31FF915FC}" srcOrd="0" destOrd="0" presId="urn:microsoft.com/office/officeart/2008/layout/VerticalCurvedList"/>
    <dgm:cxn modelId="{A76AFDD0-CC17-4163-A4EC-FFC16F6FABDC}" type="presParOf" srcId="{F759EBE9-A2F6-4027-9AD2-6917759B81BA}" destId="{39C951FB-38F4-4647-B4CC-59D6D4F8CFE2}" srcOrd="3" destOrd="0" presId="urn:microsoft.com/office/officeart/2008/layout/VerticalCurvedList"/>
    <dgm:cxn modelId="{F44E3FAA-F4D9-4555-8C35-B36BE6790FE4}" type="presParOf" srcId="{F759EBE9-A2F6-4027-9AD2-6917759B81BA}" destId="{F29ED23D-F311-4A7A-B8B1-4899F4485B48}" srcOrd="4" destOrd="0" presId="urn:microsoft.com/office/officeart/2008/layout/VerticalCurvedList"/>
    <dgm:cxn modelId="{FD98E7BB-EBE5-401F-9F22-B49B17B7564D}" type="presParOf" srcId="{F29ED23D-F311-4A7A-B8B1-4899F4485B48}" destId="{95EC9D62-CECE-44A9-9D77-C06825B5B756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278667A5-1999-4170-ACB5-49B2CAD06F2D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l-PL"/>
        </a:p>
      </dgm:t>
    </dgm:pt>
    <dgm:pt modelId="{B3EB27AA-CEDF-48CD-BBB8-5CD157219C12}">
      <dgm:prSet phldrT="[Tekst]"/>
      <dgm:spPr>
        <a:solidFill>
          <a:schemeClr val="bg2">
            <a:lumMod val="75000"/>
          </a:schemeClr>
        </a:solidFill>
      </dgm:spPr>
      <dgm:t>
        <a:bodyPr/>
        <a:lstStyle/>
        <a:p>
          <a:r>
            <a:rPr lang="pl-PL" dirty="0" smtClean="0">
              <a:solidFill>
                <a:schemeClr val="accent3">
                  <a:lumMod val="75000"/>
                </a:schemeClr>
              </a:solidFill>
            </a:rPr>
            <a:t>Realizację zadań związanych                z nadzwyczajnymi zagrożeniami środowiska (usuwanie skutków działań żywiołów i poważnych awarii)</a:t>
          </a:r>
          <a:endParaRPr lang="pl-PL" b="0" dirty="0" smtClean="0">
            <a:solidFill>
              <a:schemeClr val="accent3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6296545-6D47-47CD-8A9A-FCC3626D8218}" type="parTrans" cxnId="{B2C7A96F-0067-4ABE-B124-786CC0774535}">
      <dgm:prSet/>
      <dgm:spPr/>
      <dgm:t>
        <a:bodyPr/>
        <a:lstStyle/>
        <a:p>
          <a:endParaRPr lang="pl-PL"/>
        </a:p>
      </dgm:t>
    </dgm:pt>
    <dgm:pt modelId="{D72C4BC4-5C86-4333-874D-38116D5C3186}" type="sibTrans" cxnId="{B2C7A96F-0067-4ABE-B124-786CC0774535}">
      <dgm:prSet/>
      <dgm:spPr>
        <a:ln>
          <a:solidFill>
            <a:schemeClr val="bg2">
              <a:lumMod val="10000"/>
            </a:schemeClr>
          </a:solidFill>
        </a:ln>
      </dgm:spPr>
      <dgm:t>
        <a:bodyPr/>
        <a:lstStyle/>
        <a:p>
          <a:endParaRPr lang="pl-PL"/>
        </a:p>
      </dgm:t>
    </dgm:pt>
    <dgm:pt modelId="{BBCA39CB-E83C-4882-8CD9-F854A43D2E95}">
      <dgm:prSet phldrT="[Tekst]"/>
      <dgm:spPr>
        <a:solidFill>
          <a:schemeClr val="bg2">
            <a:lumMod val="90000"/>
          </a:schemeClr>
        </a:solidFill>
      </dgm:spPr>
      <dgm:t>
        <a:bodyPr/>
        <a:lstStyle/>
        <a:p>
          <a:r>
            <a:rPr lang="pl-PL" dirty="0" smtClean="0">
              <a:solidFill>
                <a:schemeClr val="accent3">
                  <a:lumMod val="75000"/>
                </a:schemeClr>
              </a:solidFill>
            </a:rPr>
            <a:t>Inne zadania  ochrony środowiska (zakupu inwestycyjne)</a:t>
          </a:r>
          <a:endParaRPr lang="pl-PL" b="0" dirty="0" smtClean="0">
            <a:solidFill>
              <a:schemeClr val="accent3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7B0A749-6BEF-4F16-AA45-CF59C411BE88}" type="parTrans" cxnId="{973FF79C-5633-4032-9265-C4F9F9F63594}">
      <dgm:prSet/>
      <dgm:spPr/>
      <dgm:t>
        <a:bodyPr/>
        <a:lstStyle/>
        <a:p>
          <a:endParaRPr lang="pl-PL"/>
        </a:p>
      </dgm:t>
    </dgm:pt>
    <dgm:pt modelId="{096F6767-C14B-463B-8580-BF25D283D082}" type="sibTrans" cxnId="{973FF79C-5633-4032-9265-C4F9F9F63594}">
      <dgm:prSet/>
      <dgm:spPr/>
      <dgm:t>
        <a:bodyPr/>
        <a:lstStyle/>
        <a:p>
          <a:endParaRPr lang="pl-PL"/>
        </a:p>
      </dgm:t>
    </dgm:pt>
    <dgm:pt modelId="{9D69E778-2B13-4C1D-BFAF-037B53EF736D}" type="pres">
      <dgm:prSet presAssocID="{278667A5-1999-4170-ACB5-49B2CAD06F2D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pl-PL"/>
        </a:p>
      </dgm:t>
    </dgm:pt>
    <dgm:pt modelId="{F759EBE9-A2F6-4027-9AD2-6917759B81BA}" type="pres">
      <dgm:prSet presAssocID="{278667A5-1999-4170-ACB5-49B2CAD06F2D}" presName="Name1" presStyleCnt="0"/>
      <dgm:spPr/>
    </dgm:pt>
    <dgm:pt modelId="{1C03338C-3516-49EE-87BA-C8F73E354595}" type="pres">
      <dgm:prSet presAssocID="{278667A5-1999-4170-ACB5-49B2CAD06F2D}" presName="cycle" presStyleCnt="0"/>
      <dgm:spPr/>
    </dgm:pt>
    <dgm:pt modelId="{078E40C1-302F-4F34-89BF-5C3C38E73066}" type="pres">
      <dgm:prSet presAssocID="{278667A5-1999-4170-ACB5-49B2CAD06F2D}" presName="srcNode" presStyleLbl="node1" presStyleIdx="0" presStyleCnt="2"/>
      <dgm:spPr/>
    </dgm:pt>
    <dgm:pt modelId="{EC178FE7-D022-41BF-9FBD-B9CA77440E53}" type="pres">
      <dgm:prSet presAssocID="{278667A5-1999-4170-ACB5-49B2CAD06F2D}" presName="conn" presStyleLbl="parChTrans1D2" presStyleIdx="0" presStyleCnt="1"/>
      <dgm:spPr/>
      <dgm:t>
        <a:bodyPr/>
        <a:lstStyle/>
        <a:p>
          <a:endParaRPr lang="pl-PL"/>
        </a:p>
      </dgm:t>
    </dgm:pt>
    <dgm:pt modelId="{F6155EC3-879D-4228-B807-D46DA47B7936}" type="pres">
      <dgm:prSet presAssocID="{278667A5-1999-4170-ACB5-49B2CAD06F2D}" presName="extraNode" presStyleLbl="node1" presStyleIdx="0" presStyleCnt="2"/>
      <dgm:spPr/>
    </dgm:pt>
    <dgm:pt modelId="{5E3182B0-0A71-4647-9402-BC7B83A8A68C}" type="pres">
      <dgm:prSet presAssocID="{278667A5-1999-4170-ACB5-49B2CAD06F2D}" presName="dstNode" presStyleLbl="node1" presStyleIdx="0" presStyleCnt="2"/>
      <dgm:spPr/>
    </dgm:pt>
    <dgm:pt modelId="{9F8AE6A6-BD80-4BA9-A21D-1CF39D170B25}" type="pres">
      <dgm:prSet presAssocID="{B3EB27AA-CEDF-48CD-BBB8-5CD157219C12}" presName="text_1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A791C0E0-CCB0-4BDD-A56F-37A4BDAED790}" type="pres">
      <dgm:prSet presAssocID="{B3EB27AA-CEDF-48CD-BBB8-5CD157219C12}" presName="accent_1" presStyleCnt="0"/>
      <dgm:spPr/>
    </dgm:pt>
    <dgm:pt modelId="{67CCE9C1-6DA5-40AE-8308-6EA31FF915FC}" type="pres">
      <dgm:prSet presAssocID="{B3EB27AA-CEDF-48CD-BBB8-5CD157219C12}" presName="accentRepeatNode" presStyleLbl="solidFgAcc1" presStyleIdx="0" presStyleCnt="2"/>
      <dgm:spPr>
        <a:solidFill>
          <a:schemeClr val="bg1">
            <a:alpha val="99000"/>
          </a:schemeClr>
        </a:solidFill>
        <a:ln>
          <a:solidFill>
            <a:schemeClr val="bg2">
              <a:lumMod val="25000"/>
            </a:schemeClr>
          </a:solidFill>
        </a:ln>
      </dgm:spPr>
    </dgm:pt>
    <dgm:pt modelId="{39C951FB-38F4-4647-B4CC-59D6D4F8CFE2}" type="pres">
      <dgm:prSet presAssocID="{BBCA39CB-E83C-4882-8CD9-F854A43D2E95}" presName="text_2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F29ED23D-F311-4A7A-B8B1-4899F4485B48}" type="pres">
      <dgm:prSet presAssocID="{BBCA39CB-E83C-4882-8CD9-F854A43D2E95}" presName="accent_2" presStyleCnt="0"/>
      <dgm:spPr/>
    </dgm:pt>
    <dgm:pt modelId="{95EC9D62-CECE-44A9-9D77-C06825B5B756}" type="pres">
      <dgm:prSet presAssocID="{BBCA39CB-E83C-4882-8CD9-F854A43D2E95}" presName="accentRepeatNode" presStyleLbl="solidFgAcc1" presStyleIdx="1" presStyleCnt="2"/>
      <dgm:spPr>
        <a:ln>
          <a:solidFill>
            <a:schemeClr val="bg2">
              <a:lumMod val="10000"/>
            </a:schemeClr>
          </a:solidFill>
        </a:ln>
      </dgm:spPr>
    </dgm:pt>
  </dgm:ptLst>
  <dgm:cxnLst>
    <dgm:cxn modelId="{200F5F45-0057-49BE-92E5-C837C1060A09}" type="presOf" srcId="{D72C4BC4-5C86-4333-874D-38116D5C3186}" destId="{EC178FE7-D022-41BF-9FBD-B9CA77440E53}" srcOrd="0" destOrd="0" presId="urn:microsoft.com/office/officeart/2008/layout/VerticalCurvedList"/>
    <dgm:cxn modelId="{B2C7A96F-0067-4ABE-B124-786CC0774535}" srcId="{278667A5-1999-4170-ACB5-49B2CAD06F2D}" destId="{B3EB27AA-CEDF-48CD-BBB8-5CD157219C12}" srcOrd="0" destOrd="0" parTransId="{26296545-6D47-47CD-8A9A-FCC3626D8218}" sibTransId="{D72C4BC4-5C86-4333-874D-38116D5C3186}"/>
    <dgm:cxn modelId="{973FF79C-5633-4032-9265-C4F9F9F63594}" srcId="{278667A5-1999-4170-ACB5-49B2CAD06F2D}" destId="{BBCA39CB-E83C-4882-8CD9-F854A43D2E95}" srcOrd="1" destOrd="0" parTransId="{E7B0A749-6BEF-4F16-AA45-CF59C411BE88}" sibTransId="{096F6767-C14B-463B-8580-BF25D283D082}"/>
    <dgm:cxn modelId="{93749930-3BB9-4379-B144-E1697954E81A}" type="presOf" srcId="{BBCA39CB-E83C-4882-8CD9-F854A43D2E95}" destId="{39C951FB-38F4-4647-B4CC-59D6D4F8CFE2}" srcOrd="0" destOrd="0" presId="urn:microsoft.com/office/officeart/2008/layout/VerticalCurvedList"/>
    <dgm:cxn modelId="{887BD8B3-10B5-456E-99DA-15DCA491B1C3}" type="presOf" srcId="{278667A5-1999-4170-ACB5-49B2CAD06F2D}" destId="{9D69E778-2B13-4C1D-BFAF-037B53EF736D}" srcOrd="0" destOrd="0" presId="urn:microsoft.com/office/officeart/2008/layout/VerticalCurvedList"/>
    <dgm:cxn modelId="{BDCF7FAD-4AD4-42CF-A2FA-0A94B856773F}" type="presOf" srcId="{B3EB27AA-CEDF-48CD-BBB8-5CD157219C12}" destId="{9F8AE6A6-BD80-4BA9-A21D-1CF39D170B25}" srcOrd="0" destOrd="0" presId="urn:microsoft.com/office/officeart/2008/layout/VerticalCurvedList"/>
    <dgm:cxn modelId="{E4354B1D-4F1C-4ECF-A328-BAE5632031E9}" type="presParOf" srcId="{9D69E778-2B13-4C1D-BFAF-037B53EF736D}" destId="{F759EBE9-A2F6-4027-9AD2-6917759B81BA}" srcOrd="0" destOrd="0" presId="urn:microsoft.com/office/officeart/2008/layout/VerticalCurvedList"/>
    <dgm:cxn modelId="{CC40778D-AB9C-4C95-907E-8016FE5AF86F}" type="presParOf" srcId="{F759EBE9-A2F6-4027-9AD2-6917759B81BA}" destId="{1C03338C-3516-49EE-87BA-C8F73E354595}" srcOrd="0" destOrd="0" presId="urn:microsoft.com/office/officeart/2008/layout/VerticalCurvedList"/>
    <dgm:cxn modelId="{5508D32A-B231-4A41-AC73-B7A76FB9D559}" type="presParOf" srcId="{1C03338C-3516-49EE-87BA-C8F73E354595}" destId="{078E40C1-302F-4F34-89BF-5C3C38E73066}" srcOrd="0" destOrd="0" presId="urn:microsoft.com/office/officeart/2008/layout/VerticalCurvedList"/>
    <dgm:cxn modelId="{89B895B3-6D24-4B45-B33B-0BEACAFDF321}" type="presParOf" srcId="{1C03338C-3516-49EE-87BA-C8F73E354595}" destId="{EC178FE7-D022-41BF-9FBD-B9CA77440E53}" srcOrd="1" destOrd="0" presId="urn:microsoft.com/office/officeart/2008/layout/VerticalCurvedList"/>
    <dgm:cxn modelId="{EE771115-0154-4F52-ADA2-F868E1988A06}" type="presParOf" srcId="{1C03338C-3516-49EE-87BA-C8F73E354595}" destId="{F6155EC3-879D-4228-B807-D46DA47B7936}" srcOrd="2" destOrd="0" presId="urn:microsoft.com/office/officeart/2008/layout/VerticalCurvedList"/>
    <dgm:cxn modelId="{87E90EFA-AA86-4CA1-AAD2-AFFF1809287B}" type="presParOf" srcId="{1C03338C-3516-49EE-87BA-C8F73E354595}" destId="{5E3182B0-0A71-4647-9402-BC7B83A8A68C}" srcOrd="3" destOrd="0" presId="urn:microsoft.com/office/officeart/2008/layout/VerticalCurvedList"/>
    <dgm:cxn modelId="{519BCCF5-103B-4AC4-9F47-56A0C27DB77D}" type="presParOf" srcId="{F759EBE9-A2F6-4027-9AD2-6917759B81BA}" destId="{9F8AE6A6-BD80-4BA9-A21D-1CF39D170B25}" srcOrd="1" destOrd="0" presId="urn:microsoft.com/office/officeart/2008/layout/VerticalCurvedList"/>
    <dgm:cxn modelId="{2E4A5D15-8418-48BF-8ADF-B33639A0AFFC}" type="presParOf" srcId="{F759EBE9-A2F6-4027-9AD2-6917759B81BA}" destId="{A791C0E0-CCB0-4BDD-A56F-37A4BDAED790}" srcOrd="2" destOrd="0" presId="urn:microsoft.com/office/officeart/2008/layout/VerticalCurvedList"/>
    <dgm:cxn modelId="{20342A2E-0557-4B5F-BB42-ABCFCEEB7F96}" type="presParOf" srcId="{A791C0E0-CCB0-4BDD-A56F-37A4BDAED790}" destId="{67CCE9C1-6DA5-40AE-8308-6EA31FF915FC}" srcOrd="0" destOrd="0" presId="urn:microsoft.com/office/officeart/2008/layout/VerticalCurvedList"/>
    <dgm:cxn modelId="{A76AFDD0-CC17-4163-A4EC-FFC16F6FABDC}" type="presParOf" srcId="{F759EBE9-A2F6-4027-9AD2-6917759B81BA}" destId="{39C951FB-38F4-4647-B4CC-59D6D4F8CFE2}" srcOrd="3" destOrd="0" presId="urn:microsoft.com/office/officeart/2008/layout/VerticalCurvedList"/>
    <dgm:cxn modelId="{F44E3FAA-F4D9-4555-8C35-B36BE6790FE4}" type="presParOf" srcId="{F759EBE9-A2F6-4027-9AD2-6917759B81BA}" destId="{F29ED23D-F311-4A7A-B8B1-4899F4485B48}" srcOrd="4" destOrd="0" presId="urn:microsoft.com/office/officeart/2008/layout/VerticalCurvedList"/>
    <dgm:cxn modelId="{FD98E7BB-EBE5-401F-9F22-B49B17B7564D}" type="presParOf" srcId="{F29ED23D-F311-4A7A-B8B1-4899F4485B48}" destId="{95EC9D62-CECE-44A9-9D77-C06825B5B756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178FE7-D022-41BF-9FBD-B9CA77440E53}">
      <dsp:nvSpPr>
        <dsp:cNvPr id="0" name=""/>
        <dsp:cNvSpPr/>
      </dsp:nvSpPr>
      <dsp:spPr>
        <a:xfrm>
          <a:off x="-4594335" y="-704407"/>
          <a:ext cx="5472816" cy="5472816"/>
        </a:xfrm>
        <a:prstGeom prst="blockArc">
          <a:avLst>
            <a:gd name="adj1" fmla="val 18900000"/>
            <a:gd name="adj2" fmla="val 2700000"/>
            <a:gd name="adj3" fmla="val 395"/>
          </a:avLst>
        </a:prstGeom>
        <a:noFill/>
        <a:ln w="15875" cap="rnd" cmpd="sng" algn="ctr">
          <a:solidFill>
            <a:schemeClr val="bg2">
              <a:lumMod val="1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68763DA-4B6E-4E89-AEF3-53635FB2B3C2}">
      <dsp:nvSpPr>
        <dsp:cNvPr id="0" name=""/>
        <dsp:cNvSpPr/>
      </dsp:nvSpPr>
      <dsp:spPr>
        <a:xfrm>
          <a:off x="455719" y="303806"/>
          <a:ext cx="5580684" cy="625205"/>
        </a:xfrm>
        <a:prstGeom prst="rect">
          <a:avLst/>
        </a:prstGeom>
        <a:solidFill>
          <a:schemeClr val="bg2">
            <a:lumMod val="9000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6257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800" kern="1200" dirty="0" smtClean="0">
              <a:solidFill>
                <a:schemeClr val="accent3">
                  <a:lumMod val="75000"/>
                </a:schemeClr>
              </a:solidFill>
            </a:rPr>
            <a:t>Ogłasza programy priorytetowe</a:t>
          </a:r>
          <a:endParaRPr lang="pl-PL" sz="1800" kern="1200" dirty="0">
            <a:solidFill>
              <a:schemeClr val="accent3">
                <a:lumMod val="75000"/>
              </a:schemeClr>
            </a:solidFill>
          </a:endParaRPr>
        </a:p>
      </dsp:txBody>
      <dsp:txXfrm>
        <a:off x="455719" y="303806"/>
        <a:ext cx="5580684" cy="625205"/>
      </dsp:txXfrm>
    </dsp:sp>
    <dsp:sp modelId="{799B2933-E1C0-42D5-9CF7-43F9C5F5ED97}">
      <dsp:nvSpPr>
        <dsp:cNvPr id="0" name=""/>
        <dsp:cNvSpPr/>
      </dsp:nvSpPr>
      <dsp:spPr>
        <a:xfrm>
          <a:off x="69375" y="234289"/>
          <a:ext cx="781507" cy="78150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bg2">
              <a:lumMod val="1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4C6C257-2AEA-4592-AC13-11023B4FAC93}">
      <dsp:nvSpPr>
        <dsp:cNvPr id="0" name=""/>
        <dsp:cNvSpPr/>
      </dsp:nvSpPr>
      <dsp:spPr>
        <a:xfrm>
          <a:off x="818573" y="1250411"/>
          <a:ext cx="5222240" cy="625205"/>
        </a:xfrm>
        <a:prstGeom prst="rect">
          <a:avLst/>
        </a:prstGeom>
        <a:solidFill>
          <a:schemeClr val="bg2">
            <a:lumMod val="7500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6257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800" kern="1200" dirty="0" smtClean="0">
              <a:solidFill>
                <a:schemeClr val="accent3">
                  <a:lumMod val="75000"/>
                </a:schemeClr>
              </a:solidFill>
            </a:rPr>
            <a:t>Ogłasza konkursy</a:t>
          </a:r>
          <a:endParaRPr lang="pl-PL" sz="1800" kern="1200" dirty="0">
            <a:solidFill>
              <a:schemeClr val="accent3">
                <a:lumMod val="75000"/>
              </a:schemeClr>
            </a:solidFill>
          </a:endParaRPr>
        </a:p>
      </dsp:txBody>
      <dsp:txXfrm>
        <a:off x="818573" y="1250411"/>
        <a:ext cx="5222240" cy="625205"/>
      </dsp:txXfrm>
    </dsp:sp>
    <dsp:sp modelId="{FD3F6B32-C0C5-4433-93A1-BB4C1EA4563B}">
      <dsp:nvSpPr>
        <dsp:cNvPr id="0" name=""/>
        <dsp:cNvSpPr/>
      </dsp:nvSpPr>
      <dsp:spPr>
        <a:xfrm>
          <a:off x="427819" y="1172260"/>
          <a:ext cx="781507" cy="78150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bg2">
              <a:lumMod val="1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C1F356C-C681-4AD8-9264-09367A46E7FF}">
      <dsp:nvSpPr>
        <dsp:cNvPr id="0" name=""/>
        <dsp:cNvSpPr/>
      </dsp:nvSpPr>
      <dsp:spPr>
        <a:xfrm>
          <a:off x="818573" y="2188382"/>
          <a:ext cx="5222240" cy="625205"/>
        </a:xfrm>
        <a:prstGeom prst="rect">
          <a:avLst/>
        </a:prstGeom>
        <a:solidFill>
          <a:schemeClr val="bg2">
            <a:lumMod val="5000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6257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800" kern="1200" dirty="0" smtClean="0"/>
            <a:t>Realizuje programy wspólnie z NFOŚiGW </a:t>
          </a:r>
          <a:endParaRPr lang="pl-PL" sz="1800" kern="1200" dirty="0"/>
        </a:p>
      </dsp:txBody>
      <dsp:txXfrm>
        <a:off x="818573" y="2188382"/>
        <a:ext cx="5222240" cy="625205"/>
      </dsp:txXfrm>
    </dsp:sp>
    <dsp:sp modelId="{71F66B4C-3DC0-48D0-A56E-3312693FA946}">
      <dsp:nvSpPr>
        <dsp:cNvPr id="0" name=""/>
        <dsp:cNvSpPr/>
      </dsp:nvSpPr>
      <dsp:spPr>
        <a:xfrm>
          <a:off x="427819" y="2110232"/>
          <a:ext cx="781507" cy="78150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bg2">
              <a:lumMod val="1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49991C8-B33A-4FA3-92B9-6DA3FFFA1D0A}">
      <dsp:nvSpPr>
        <dsp:cNvPr id="0" name=""/>
        <dsp:cNvSpPr/>
      </dsp:nvSpPr>
      <dsp:spPr>
        <a:xfrm>
          <a:off x="460128" y="3126353"/>
          <a:ext cx="5580684" cy="625205"/>
        </a:xfrm>
        <a:prstGeom prst="rect">
          <a:avLst/>
        </a:prstGeom>
        <a:solidFill>
          <a:schemeClr val="bg2">
            <a:lumMod val="2500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6257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800" kern="1200" dirty="0" smtClean="0"/>
            <a:t>Dofinansowuje zadania zgodnie z Zasadami udzielania pomocy finansowej </a:t>
          </a:r>
          <a:endParaRPr lang="pl-PL" sz="1800" kern="1200" dirty="0"/>
        </a:p>
      </dsp:txBody>
      <dsp:txXfrm>
        <a:off x="460128" y="3126353"/>
        <a:ext cx="5580684" cy="625205"/>
      </dsp:txXfrm>
    </dsp:sp>
    <dsp:sp modelId="{B158DCE2-9BAC-4B9F-803B-B3037CDCB74B}">
      <dsp:nvSpPr>
        <dsp:cNvPr id="0" name=""/>
        <dsp:cNvSpPr/>
      </dsp:nvSpPr>
      <dsp:spPr>
        <a:xfrm>
          <a:off x="69375" y="3048203"/>
          <a:ext cx="781507" cy="78150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bg2">
              <a:lumMod val="1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178FE7-D022-41BF-9FBD-B9CA77440E53}">
      <dsp:nvSpPr>
        <dsp:cNvPr id="0" name=""/>
        <dsp:cNvSpPr/>
      </dsp:nvSpPr>
      <dsp:spPr>
        <a:xfrm>
          <a:off x="-4594335" y="-704407"/>
          <a:ext cx="5472816" cy="5472816"/>
        </a:xfrm>
        <a:prstGeom prst="blockArc">
          <a:avLst>
            <a:gd name="adj1" fmla="val 18900000"/>
            <a:gd name="adj2" fmla="val 2700000"/>
            <a:gd name="adj3" fmla="val 395"/>
          </a:avLst>
        </a:prstGeom>
        <a:noFill/>
        <a:ln w="15875" cap="rnd" cmpd="sng" algn="ctr">
          <a:solidFill>
            <a:schemeClr val="bg2">
              <a:lumMod val="1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8AE6A6-BD80-4BA9-A21D-1CF39D170B25}">
      <dsp:nvSpPr>
        <dsp:cNvPr id="0" name=""/>
        <dsp:cNvSpPr/>
      </dsp:nvSpPr>
      <dsp:spPr>
        <a:xfrm>
          <a:off x="576041" y="77776"/>
          <a:ext cx="5446811" cy="812800"/>
        </a:xfrm>
        <a:prstGeom prst="rect">
          <a:avLst/>
        </a:prstGeom>
        <a:solidFill>
          <a:schemeClr val="bg2">
            <a:lumMod val="7500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5160" tIns="43180" rIns="43180" bIns="4318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700" b="0" kern="1200" dirty="0" smtClean="0">
              <a:solidFill>
                <a:schemeClr val="bg2">
                  <a:lumMod val="25000"/>
                </a:schemeClr>
              </a:solidFill>
              <a:effectLst/>
            </a:rPr>
            <a:t>Procedury udzielenia dofinansowania ze środków </a:t>
          </a:r>
          <a:r>
            <a:rPr lang="pl-PL" sz="1700" b="0" kern="1200" dirty="0" err="1" smtClean="0">
              <a:solidFill>
                <a:schemeClr val="bg2">
                  <a:lumMod val="25000"/>
                </a:schemeClr>
              </a:solidFill>
              <a:effectLst/>
            </a:rPr>
            <a:t>WFOŚiGW</a:t>
          </a:r>
          <a:r>
            <a:rPr lang="pl-PL" sz="1700" b="0" kern="1200" dirty="0" smtClean="0">
              <a:solidFill>
                <a:schemeClr val="bg2">
                  <a:lumMod val="25000"/>
                </a:schemeClr>
              </a:solidFill>
              <a:effectLst/>
            </a:rPr>
            <a:t> w Łodzi</a:t>
          </a:r>
        </a:p>
      </dsp:txBody>
      <dsp:txXfrm>
        <a:off x="576041" y="77776"/>
        <a:ext cx="5446811" cy="812800"/>
      </dsp:txXfrm>
    </dsp:sp>
    <dsp:sp modelId="{67CCE9C1-6DA5-40AE-8308-6EA31FF915FC}">
      <dsp:nvSpPr>
        <dsp:cNvPr id="0" name=""/>
        <dsp:cNvSpPr/>
      </dsp:nvSpPr>
      <dsp:spPr>
        <a:xfrm>
          <a:off x="0" y="0"/>
          <a:ext cx="1016000" cy="1016000"/>
        </a:xfrm>
        <a:prstGeom prst="ellipse">
          <a:avLst/>
        </a:prstGeom>
        <a:solidFill>
          <a:schemeClr val="bg1">
            <a:alpha val="99000"/>
          </a:schemeClr>
        </a:solidFill>
        <a:ln w="15875" cap="rnd" cmpd="sng" algn="ctr">
          <a:solidFill>
            <a:schemeClr val="bg2">
              <a:lumMod val="2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A59B3F6-670F-4838-93F4-59E715CEA34B}">
      <dsp:nvSpPr>
        <dsp:cNvPr id="0" name=""/>
        <dsp:cNvSpPr/>
      </dsp:nvSpPr>
      <dsp:spPr>
        <a:xfrm>
          <a:off x="860432" y="1625599"/>
          <a:ext cx="5180380" cy="812800"/>
        </a:xfrm>
        <a:prstGeom prst="rect">
          <a:avLst/>
        </a:prstGeom>
        <a:solidFill>
          <a:schemeClr val="bg2">
            <a:lumMod val="9000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5160" tIns="43180" rIns="43180" bIns="4318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700" kern="1200" dirty="0" smtClean="0">
              <a:solidFill>
                <a:schemeClr val="tx1"/>
              </a:solidFill>
            </a:rPr>
            <a:t>Katalog kwalifikacji kosztów dla zadań dofinansowywanych ze środków </a:t>
          </a:r>
          <a:r>
            <a:rPr lang="pl-PL" sz="1700" kern="1200" dirty="0" err="1" smtClean="0">
              <a:solidFill>
                <a:schemeClr val="tx1"/>
              </a:solidFill>
            </a:rPr>
            <a:t>WFOŚiGW</a:t>
          </a:r>
          <a:r>
            <a:rPr lang="pl-PL" sz="1700" kern="1200" dirty="0" smtClean="0">
              <a:solidFill>
                <a:schemeClr val="tx1"/>
              </a:solidFill>
            </a:rPr>
            <a:t> w Łodzi</a:t>
          </a:r>
          <a:endParaRPr lang="pl-PL" sz="1700" kern="1200" dirty="0">
            <a:solidFill>
              <a:schemeClr val="tx1"/>
            </a:solidFill>
          </a:endParaRPr>
        </a:p>
      </dsp:txBody>
      <dsp:txXfrm>
        <a:off x="860432" y="1625599"/>
        <a:ext cx="5180380" cy="812800"/>
      </dsp:txXfrm>
    </dsp:sp>
    <dsp:sp modelId="{9EC98B76-335F-4093-9D05-ADD31094D240}">
      <dsp:nvSpPr>
        <dsp:cNvPr id="0" name=""/>
        <dsp:cNvSpPr/>
      </dsp:nvSpPr>
      <dsp:spPr>
        <a:xfrm>
          <a:off x="352432" y="1523999"/>
          <a:ext cx="1016000" cy="1016000"/>
        </a:xfrm>
        <a:prstGeom prst="ellipse">
          <a:avLst/>
        </a:prstGeom>
        <a:solidFill>
          <a:schemeClr val="bg1"/>
        </a:solidFill>
        <a:ln w="15875" cap="rnd" cmpd="sng" algn="ctr">
          <a:solidFill>
            <a:schemeClr val="bg2">
              <a:lumMod val="2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EE94B63-A7C2-4DB9-8DDA-CD994C0E341A}">
      <dsp:nvSpPr>
        <dsp:cNvPr id="0" name=""/>
        <dsp:cNvSpPr/>
      </dsp:nvSpPr>
      <dsp:spPr>
        <a:xfrm>
          <a:off x="620166" y="3168351"/>
          <a:ext cx="5475833" cy="812800"/>
        </a:xfrm>
        <a:prstGeom prst="rect">
          <a:avLst/>
        </a:prstGeom>
        <a:solidFill>
          <a:schemeClr val="bg2">
            <a:lumMod val="7500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5160" tIns="43180" rIns="43180" bIns="4318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700" b="0" kern="1200" dirty="0" smtClean="0">
              <a:solidFill>
                <a:schemeClr val="bg2">
                  <a:lumMod val="25000"/>
                </a:schemeClr>
              </a:solidFill>
              <a:effectLst/>
            </a:rPr>
            <a:t>Instrukcja rozliczania kosztów zadania dofinansowanego ze środków WFOŚiGW       w Łodzi</a:t>
          </a:r>
        </a:p>
      </dsp:txBody>
      <dsp:txXfrm>
        <a:off x="620166" y="3168351"/>
        <a:ext cx="5475833" cy="812800"/>
      </dsp:txXfrm>
    </dsp:sp>
    <dsp:sp modelId="{BB20B07D-4027-46CB-9E50-3C2BAEB1C558}">
      <dsp:nvSpPr>
        <dsp:cNvPr id="0" name=""/>
        <dsp:cNvSpPr/>
      </dsp:nvSpPr>
      <dsp:spPr>
        <a:xfrm>
          <a:off x="0" y="3048000"/>
          <a:ext cx="1016000" cy="1016000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5875" cap="rnd" cmpd="sng" algn="ctr">
          <a:solidFill>
            <a:schemeClr val="bg2">
              <a:lumMod val="1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8EEAB6D-AB29-4BAA-AA89-A6D8B0B1E3B4}">
      <dsp:nvSpPr>
        <dsp:cNvPr id="0" name=""/>
        <dsp:cNvSpPr/>
      </dsp:nvSpPr>
      <dsp:spPr>
        <a:xfrm rot="5400000">
          <a:off x="-339794" y="339794"/>
          <a:ext cx="2265298" cy="1585708"/>
        </a:xfrm>
        <a:prstGeom prst="chevron">
          <a:avLst/>
        </a:prstGeom>
        <a:solidFill>
          <a:schemeClr val="bg2">
            <a:lumMod val="75000"/>
          </a:schemeClr>
        </a:solidFill>
        <a:ln w="15875" cap="rnd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600" kern="1200" dirty="0" smtClean="0"/>
            <a:t>POŻYCZKI</a:t>
          </a:r>
          <a:endParaRPr lang="pl-PL" sz="2600" kern="1200" dirty="0"/>
        </a:p>
      </dsp:txBody>
      <dsp:txXfrm rot="-5400000">
        <a:off x="1" y="792853"/>
        <a:ext cx="1585708" cy="679590"/>
      </dsp:txXfrm>
    </dsp:sp>
    <dsp:sp modelId="{0C6F86E9-9824-4CFE-A88E-7CE5F7E9B3D6}">
      <dsp:nvSpPr>
        <dsp:cNvPr id="0" name=""/>
        <dsp:cNvSpPr/>
      </dsp:nvSpPr>
      <dsp:spPr>
        <a:xfrm rot="5400000">
          <a:off x="3116972" y="-1529512"/>
          <a:ext cx="1472444" cy="4534971"/>
        </a:xfrm>
        <a:prstGeom prst="round2SameRect">
          <a:avLst/>
        </a:prstGeom>
        <a:solidFill>
          <a:schemeClr val="bg2">
            <a:alpha val="90000"/>
          </a:schemeClr>
        </a:solidFill>
        <a:ln w="15875" cap="rnd" cmpd="sng" algn="ctr">
          <a:solidFill>
            <a:schemeClr val="bg2">
              <a:lumMod val="1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576" tIns="14605" rIns="14605" bIns="14605" numCol="1" spcCol="1270" anchor="ctr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l-PL" sz="2300" kern="1200" dirty="0" smtClean="0"/>
            <a:t>dofinansowania w formie pożyczek do 100% kosztów kwalifikowanych zadania</a:t>
          </a:r>
          <a:endParaRPr lang="pl-PL" sz="2300" kern="1200" dirty="0"/>
        </a:p>
      </dsp:txBody>
      <dsp:txXfrm rot="-5400000">
        <a:off x="1585709" y="73630"/>
        <a:ext cx="4463092" cy="1328686"/>
      </dsp:txXfrm>
    </dsp:sp>
    <dsp:sp modelId="{C1835545-9569-4EFE-8CD4-D3480C6C2D44}">
      <dsp:nvSpPr>
        <dsp:cNvPr id="0" name=""/>
        <dsp:cNvSpPr/>
      </dsp:nvSpPr>
      <dsp:spPr>
        <a:xfrm rot="5400000">
          <a:off x="-339794" y="2321217"/>
          <a:ext cx="2265298" cy="1585708"/>
        </a:xfrm>
        <a:prstGeom prst="chevron">
          <a:avLst/>
        </a:prstGeom>
        <a:solidFill>
          <a:schemeClr val="bg2">
            <a:lumMod val="50000"/>
          </a:schemeClr>
        </a:solidFill>
        <a:ln w="15875" cap="rnd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600" kern="1200" dirty="0" smtClean="0"/>
            <a:t>DOTACJE </a:t>
          </a:r>
          <a:endParaRPr lang="pl-PL" sz="2600" kern="1200" dirty="0"/>
        </a:p>
      </dsp:txBody>
      <dsp:txXfrm rot="-5400000">
        <a:off x="1" y="2774276"/>
        <a:ext cx="1585708" cy="679590"/>
      </dsp:txXfrm>
    </dsp:sp>
    <dsp:sp modelId="{73CB4338-26C6-471C-865B-EBA2C405640F}">
      <dsp:nvSpPr>
        <dsp:cNvPr id="0" name=""/>
        <dsp:cNvSpPr/>
      </dsp:nvSpPr>
      <dsp:spPr>
        <a:xfrm rot="5400000">
          <a:off x="3116972" y="450159"/>
          <a:ext cx="1472444" cy="4534971"/>
        </a:xfrm>
        <a:prstGeom prst="round2SameRect">
          <a:avLst/>
        </a:prstGeom>
        <a:solidFill>
          <a:schemeClr val="bg2">
            <a:alpha val="90000"/>
          </a:schemeClr>
        </a:solidFill>
        <a:ln w="15875" cap="rnd" cmpd="sng" algn="ctr">
          <a:solidFill>
            <a:schemeClr val="bg2">
              <a:lumMod val="1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576" tIns="14605" rIns="14605" bIns="14605" numCol="1" spcCol="1270" anchor="ctr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l-PL" sz="2300" kern="1200" dirty="0" smtClean="0"/>
            <a:t>Dofinansowania w formie dotacji od 40% do 99% kosztów całkowitych zadania</a:t>
          </a:r>
          <a:endParaRPr lang="pl-PL" sz="2300" kern="1200" dirty="0"/>
        </a:p>
      </dsp:txBody>
      <dsp:txXfrm rot="-5400000">
        <a:off x="1585709" y="2053302"/>
        <a:ext cx="4463092" cy="132868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178FE7-D022-41BF-9FBD-B9CA77440E53}">
      <dsp:nvSpPr>
        <dsp:cNvPr id="0" name=""/>
        <dsp:cNvSpPr/>
      </dsp:nvSpPr>
      <dsp:spPr>
        <a:xfrm>
          <a:off x="-4594335" y="-704407"/>
          <a:ext cx="5472816" cy="5472816"/>
        </a:xfrm>
        <a:prstGeom prst="blockArc">
          <a:avLst>
            <a:gd name="adj1" fmla="val 18900000"/>
            <a:gd name="adj2" fmla="val 2700000"/>
            <a:gd name="adj3" fmla="val 395"/>
          </a:avLst>
        </a:prstGeom>
        <a:noFill/>
        <a:ln w="15875" cap="rnd" cmpd="sng" algn="ctr">
          <a:solidFill>
            <a:schemeClr val="bg2">
              <a:lumMod val="1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68763DA-4B6E-4E89-AEF3-53635FB2B3C2}">
      <dsp:nvSpPr>
        <dsp:cNvPr id="0" name=""/>
        <dsp:cNvSpPr/>
      </dsp:nvSpPr>
      <dsp:spPr>
        <a:xfrm>
          <a:off x="455719" y="303806"/>
          <a:ext cx="5580684" cy="625205"/>
        </a:xfrm>
        <a:prstGeom prst="rect">
          <a:avLst/>
        </a:prstGeom>
        <a:solidFill>
          <a:schemeClr val="bg2">
            <a:lumMod val="9000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6257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800" kern="1200" dirty="0" smtClean="0">
              <a:solidFill>
                <a:schemeClr val="accent3">
                  <a:lumMod val="75000"/>
                </a:schemeClr>
              </a:solidFill>
            </a:rPr>
            <a:t>Wykorzystywanie odnawialnych źródeł energii</a:t>
          </a:r>
          <a:endParaRPr lang="pl-PL" sz="1800" kern="1200" dirty="0">
            <a:solidFill>
              <a:schemeClr val="accent3">
                <a:lumMod val="75000"/>
              </a:schemeClr>
            </a:solidFill>
          </a:endParaRPr>
        </a:p>
      </dsp:txBody>
      <dsp:txXfrm>
        <a:off x="455719" y="303806"/>
        <a:ext cx="5580684" cy="625205"/>
      </dsp:txXfrm>
    </dsp:sp>
    <dsp:sp modelId="{799B2933-E1C0-42D5-9CF7-43F9C5F5ED97}">
      <dsp:nvSpPr>
        <dsp:cNvPr id="0" name=""/>
        <dsp:cNvSpPr/>
      </dsp:nvSpPr>
      <dsp:spPr>
        <a:xfrm>
          <a:off x="69375" y="234289"/>
          <a:ext cx="781507" cy="78150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bg2">
              <a:lumMod val="1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4C6C257-2AEA-4592-AC13-11023B4FAC93}">
      <dsp:nvSpPr>
        <dsp:cNvPr id="0" name=""/>
        <dsp:cNvSpPr/>
      </dsp:nvSpPr>
      <dsp:spPr>
        <a:xfrm>
          <a:off x="818573" y="1250411"/>
          <a:ext cx="5222240" cy="625205"/>
        </a:xfrm>
        <a:prstGeom prst="rect">
          <a:avLst/>
        </a:prstGeom>
        <a:solidFill>
          <a:schemeClr val="bg2">
            <a:lumMod val="7500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6257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800" b="0" kern="1200" dirty="0" smtClean="0">
              <a:solidFill>
                <a:schemeClr val="accent3">
                  <a:lumMod val="75000"/>
                </a:schemeClr>
              </a:solidFill>
            </a:rPr>
            <a:t>Termomodernizację obiektów, w tym wymianę źródła ciepła</a:t>
          </a:r>
          <a:endParaRPr lang="pl-PL" sz="1800" b="0" kern="1200" dirty="0">
            <a:solidFill>
              <a:schemeClr val="accent3">
                <a:lumMod val="75000"/>
              </a:schemeClr>
            </a:solidFill>
          </a:endParaRPr>
        </a:p>
      </dsp:txBody>
      <dsp:txXfrm>
        <a:off x="818573" y="1250411"/>
        <a:ext cx="5222240" cy="625205"/>
      </dsp:txXfrm>
    </dsp:sp>
    <dsp:sp modelId="{FD3F6B32-C0C5-4433-93A1-BB4C1EA4563B}">
      <dsp:nvSpPr>
        <dsp:cNvPr id="0" name=""/>
        <dsp:cNvSpPr/>
      </dsp:nvSpPr>
      <dsp:spPr>
        <a:xfrm>
          <a:off x="427819" y="1172260"/>
          <a:ext cx="781507" cy="78150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tx2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C1F356C-C681-4AD8-9264-09367A46E7FF}">
      <dsp:nvSpPr>
        <dsp:cNvPr id="0" name=""/>
        <dsp:cNvSpPr/>
      </dsp:nvSpPr>
      <dsp:spPr>
        <a:xfrm>
          <a:off x="818573" y="2188382"/>
          <a:ext cx="5222240" cy="625205"/>
        </a:xfrm>
        <a:prstGeom prst="rect">
          <a:avLst/>
        </a:prstGeom>
        <a:solidFill>
          <a:schemeClr val="bg2">
            <a:lumMod val="5000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6257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800" b="0" kern="1200" dirty="0" smtClean="0"/>
            <a:t>Modernizację i rozbudowę sieci cieplnej</a:t>
          </a:r>
          <a:endParaRPr lang="pl-PL" sz="1800" b="0" kern="1200" dirty="0"/>
        </a:p>
      </dsp:txBody>
      <dsp:txXfrm>
        <a:off x="818573" y="2188382"/>
        <a:ext cx="5222240" cy="625205"/>
      </dsp:txXfrm>
    </dsp:sp>
    <dsp:sp modelId="{71F66B4C-3DC0-48D0-A56E-3312693FA946}">
      <dsp:nvSpPr>
        <dsp:cNvPr id="0" name=""/>
        <dsp:cNvSpPr/>
      </dsp:nvSpPr>
      <dsp:spPr>
        <a:xfrm>
          <a:off x="427819" y="2110232"/>
          <a:ext cx="781507" cy="78150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bg2">
              <a:lumMod val="1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4F46437-5257-4D30-97C1-A2EB87A02EC4}">
      <dsp:nvSpPr>
        <dsp:cNvPr id="0" name=""/>
        <dsp:cNvSpPr/>
      </dsp:nvSpPr>
      <dsp:spPr>
        <a:xfrm>
          <a:off x="460128" y="3126353"/>
          <a:ext cx="5580684" cy="625205"/>
        </a:xfrm>
        <a:prstGeom prst="rect">
          <a:avLst/>
        </a:prstGeom>
        <a:solidFill>
          <a:schemeClr val="bg2">
            <a:lumMod val="2500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6257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800" b="0" kern="1200" dirty="0" smtClean="0"/>
            <a:t>Zakup samochodów elektrycznych</a:t>
          </a:r>
          <a:endParaRPr lang="pl-PL" sz="1800" b="0" kern="1200" dirty="0"/>
        </a:p>
      </dsp:txBody>
      <dsp:txXfrm>
        <a:off x="460128" y="3126353"/>
        <a:ext cx="5580684" cy="625205"/>
      </dsp:txXfrm>
    </dsp:sp>
    <dsp:sp modelId="{7A28DC96-EA30-45D8-B27D-55ED3E7D51FE}">
      <dsp:nvSpPr>
        <dsp:cNvPr id="0" name=""/>
        <dsp:cNvSpPr/>
      </dsp:nvSpPr>
      <dsp:spPr>
        <a:xfrm>
          <a:off x="69375" y="3048203"/>
          <a:ext cx="781507" cy="78150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bg2">
              <a:lumMod val="1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178FE7-D022-41BF-9FBD-B9CA77440E53}">
      <dsp:nvSpPr>
        <dsp:cNvPr id="0" name=""/>
        <dsp:cNvSpPr/>
      </dsp:nvSpPr>
      <dsp:spPr>
        <a:xfrm>
          <a:off x="-4604912" y="-704407"/>
          <a:ext cx="5472816" cy="5472816"/>
        </a:xfrm>
        <a:prstGeom prst="blockArc">
          <a:avLst>
            <a:gd name="adj1" fmla="val 18900000"/>
            <a:gd name="adj2" fmla="val 2700000"/>
            <a:gd name="adj3" fmla="val 395"/>
          </a:avLst>
        </a:prstGeom>
        <a:noFill/>
        <a:ln w="15875" cap="rnd" cmpd="sng" algn="ctr">
          <a:solidFill>
            <a:schemeClr val="bg2">
              <a:lumMod val="1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8AE6A6-BD80-4BA9-A21D-1CF39D170B25}">
      <dsp:nvSpPr>
        <dsp:cNvPr id="0" name=""/>
        <dsp:cNvSpPr/>
      </dsp:nvSpPr>
      <dsp:spPr>
        <a:xfrm>
          <a:off x="273675" y="4106"/>
          <a:ext cx="5698584" cy="499950"/>
        </a:xfrm>
        <a:prstGeom prst="rect">
          <a:avLst/>
        </a:prstGeom>
        <a:solidFill>
          <a:schemeClr val="bg2">
            <a:lumMod val="9000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3354" tIns="35560" rIns="35560" bIns="3556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400" b="1" kern="1200" dirty="0" smtClean="0">
              <a:solidFill>
                <a:schemeClr val="tx1"/>
              </a:solidFill>
            </a:rPr>
            <a:t>Budowę, rozbudowę i modernizację oczyszczalni ścieków</a:t>
          </a:r>
          <a:endParaRPr lang="pl-PL" sz="1400" b="1" kern="1200" dirty="0" smtClean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73675" y="4106"/>
        <a:ext cx="5698584" cy="499950"/>
      </dsp:txXfrm>
    </dsp:sp>
    <dsp:sp modelId="{67CCE9C1-6DA5-40AE-8308-6EA31FF915FC}">
      <dsp:nvSpPr>
        <dsp:cNvPr id="0" name=""/>
        <dsp:cNvSpPr/>
      </dsp:nvSpPr>
      <dsp:spPr>
        <a:xfrm>
          <a:off x="0" y="0"/>
          <a:ext cx="635203" cy="635203"/>
        </a:xfrm>
        <a:prstGeom prst="ellipse">
          <a:avLst/>
        </a:prstGeom>
        <a:solidFill>
          <a:schemeClr val="bg1">
            <a:alpha val="99000"/>
          </a:schemeClr>
        </a:solidFill>
        <a:ln w="15875" cap="rnd" cmpd="sng" algn="ctr">
          <a:solidFill>
            <a:schemeClr val="bg2">
              <a:lumMod val="2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9C951FB-38F4-4647-B4CC-59D6D4F8CFE2}">
      <dsp:nvSpPr>
        <dsp:cNvPr id="0" name=""/>
        <dsp:cNvSpPr/>
      </dsp:nvSpPr>
      <dsp:spPr>
        <a:xfrm>
          <a:off x="720102" y="796113"/>
          <a:ext cx="5292140" cy="508162"/>
        </a:xfrm>
        <a:prstGeom prst="rect">
          <a:avLst/>
        </a:prstGeom>
        <a:solidFill>
          <a:schemeClr val="bg2">
            <a:lumMod val="9000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3354" tIns="35560" rIns="35560" bIns="3556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400" b="1" kern="1200" dirty="0" smtClean="0">
              <a:solidFill>
                <a:schemeClr val="tx1"/>
              </a:solidFill>
            </a:rPr>
            <a:t>Budowę przydomowych oczyszczalni ścieków</a:t>
          </a:r>
          <a:endParaRPr lang="pl-PL" sz="1400" b="1" kern="1200" dirty="0" smtClean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720102" y="796113"/>
        <a:ext cx="5292140" cy="508162"/>
      </dsp:txXfrm>
    </dsp:sp>
    <dsp:sp modelId="{95EC9D62-CECE-44A9-9D77-C06825B5B756}">
      <dsp:nvSpPr>
        <dsp:cNvPr id="0" name=""/>
        <dsp:cNvSpPr/>
      </dsp:nvSpPr>
      <dsp:spPr>
        <a:xfrm>
          <a:off x="314179" y="722327"/>
          <a:ext cx="635203" cy="63520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bg2">
              <a:lumMod val="1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05F12A4-3D4E-4965-B155-12F03F3BAC8C}">
      <dsp:nvSpPr>
        <dsp:cNvPr id="0" name=""/>
        <dsp:cNvSpPr/>
      </dsp:nvSpPr>
      <dsp:spPr>
        <a:xfrm>
          <a:off x="864101" y="1613035"/>
          <a:ext cx="5180380" cy="508162"/>
        </a:xfrm>
        <a:prstGeom prst="rect">
          <a:avLst/>
        </a:prstGeom>
        <a:solidFill>
          <a:schemeClr val="bg2"/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50800" dir="5400000" sx="99000" sy="99000" algn="ctr" rotWithShape="0">
            <a:schemeClr val="bg2">
              <a:lumMod val="90000"/>
            </a:scheme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3354" tIns="35560" rIns="35560" bIns="3556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400" b="1" kern="1200" dirty="0" smtClean="0">
              <a:solidFill>
                <a:schemeClr val="tx1"/>
              </a:solidFill>
            </a:rPr>
            <a:t>Budowę i rozbudowę sieci kanalizacji deszczowej</a:t>
          </a:r>
          <a:endParaRPr lang="pl-PL" sz="1400" b="1" kern="1200" dirty="0">
            <a:solidFill>
              <a:schemeClr val="tx1"/>
            </a:solidFill>
          </a:endParaRPr>
        </a:p>
      </dsp:txBody>
      <dsp:txXfrm>
        <a:off x="864101" y="1613035"/>
        <a:ext cx="5180380" cy="508162"/>
      </dsp:txXfrm>
    </dsp:sp>
    <dsp:sp modelId="{947AA446-8006-41ED-8102-B9AD0F1F9585}">
      <dsp:nvSpPr>
        <dsp:cNvPr id="0" name=""/>
        <dsp:cNvSpPr/>
      </dsp:nvSpPr>
      <dsp:spPr>
        <a:xfrm>
          <a:off x="504057" y="1587357"/>
          <a:ext cx="635203" cy="63520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bg2">
              <a:lumMod val="1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907F9ED-89AE-459E-849E-07E6864E93C8}">
      <dsp:nvSpPr>
        <dsp:cNvPr id="0" name=""/>
        <dsp:cNvSpPr/>
      </dsp:nvSpPr>
      <dsp:spPr>
        <a:xfrm>
          <a:off x="792075" y="2520283"/>
          <a:ext cx="5292140" cy="508162"/>
        </a:xfrm>
        <a:prstGeom prst="rect">
          <a:avLst/>
        </a:prstGeom>
        <a:solidFill>
          <a:schemeClr val="bg2">
            <a:lumMod val="9000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3354" tIns="35560" rIns="35560" bIns="3556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400" b="1" kern="1200" dirty="0" smtClean="0">
              <a:solidFill>
                <a:schemeClr val="tx1"/>
              </a:solidFill>
            </a:rPr>
            <a:t>Budowę, rozbudowę i modernizację stacji uzdatniania wody oraz ujęć wody (zadania współfinansowane z UE) </a:t>
          </a:r>
          <a:endParaRPr lang="pl-PL" sz="1400" b="1" kern="1200" dirty="0" smtClean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792075" y="2520283"/>
        <a:ext cx="5292140" cy="508162"/>
      </dsp:txXfrm>
    </dsp:sp>
    <dsp:sp modelId="{799B2933-E1C0-42D5-9CF7-43F9C5F5ED97}">
      <dsp:nvSpPr>
        <dsp:cNvPr id="0" name=""/>
        <dsp:cNvSpPr/>
      </dsp:nvSpPr>
      <dsp:spPr>
        <a:xfrm>
          <a:off x="432048" y="2376264"/>
          <a:ext cx="635203" cy="63520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bg2">
              <a:lumMod val="1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68757BA-AD05-45ED-BA62-A6BC8FD48F5C}">
      <dsp:nvSpPr>
        <dsp:cNvPr id="0" name=""/>
        <dsp:cNvSpPr/>
      </dsp:nvSpPr>
      <dsp:spPr>
        <a:xfrm>
          <a:off x="360046" y="3227691"/>
          <a:ext cx="5656275" cy="508162"/>
        </a:xfrm>
        <a:prstGeom prst="rect">
          <a:avLst/>
        </a:prstGeom>
        <a:solidFill>
          <a:schemeClr val="bg2">
            <a:lumMod val="9000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3354" tIns="35560" rIns="35560" bIns="3556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400" b="1" kern="1200" dirty="0" smtClean="0">
              <a:solidFill>
                <a:schemeClr val="bg2">
                  <a:lumMod val="10000"/>
                </a:schemeClr>
              </a:solidFill>
              <a:effectLst/>
            </a:rPr>
            <a:t>Budowę i modernizację wodociągów</a:t>
          </a:r>
          <a:endParaRPr lang="pl-PL" sz="1400" b="1" kern="1200" dirty="0">
            <a:solidFill>
              <a:schemeClr val="bg2">
                <a:lumMod val="10000"/>
              </a:schemeClr>
            </a:solidFill>
            <a:effectLst/>
          </a:endParaRPr>
        </a:p>
      </dsp:txBody>
      <dsp:txXfrm>
        <a:off x="360046" y="3227691"/>
        <a:ext cx="5656275" cy="508162"/>
      </dsp:txXfrm>
    </dsp:sp>
    <dsp:sp modelId="{71F66B4C-3DC0-48D0-A56E-3312693FA946}">
      <dsp:nvSpPr>
        <dsp:cNvPr id="0" name=""/>
        <dsp:cNvSpPr/>
      </dsp:nvSpPr>
      <dsp:spPr>
        <a:xfrm>
          <a:off x="17218" y="3111567"/>
          <a:ext cx="635203" cy="63520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bg2">
              <a:lumMod val="1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178FE7-D022-41BF-9FBD-B9CA77440E53}">
      <dsp:nvSpPr>
        <dsp:cNvPr id="0" name=""/>
        <dsp:cNvSpPr/>
      </dsp:nvSpPr>
      <dsp:spPr>
        <a:xfrm>
          <a:off x="-4594335" y="-704407"/>
          <a:ext cx="5472816" cy="5472816"/>
        </a:xfrm>
        <a:prstGeom prst="blockArc">
          <a:avLst>
            <a:gd name="adj1" fmla="val 18900000"/>
            <a:gd name="adj2" fmla="val 2700000"/>
            <a:gd name="adj3" fmla="val 395"/>
          </a:avLst>
        </a:prstGeom>
        <a:noFill/>
        <a:ln w="15875" cap="rnd" cmpd="sng" algn="ctr">
          <a:solidFill>
            <a:schemeClr val="bg2">
              <a:lumMod val="1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8AE6A6-BD80-4BA9-A21D-1CF39D170B25}">
      <dsp:nvSpPr>
        <dsp:cNvPr id="0" name=""/>
        <dsp:cNvSpPr/>
      </dsp:nvSpPr>
      <dsp:spPr>
        <a:xfrm>
          <a:off x="328048" y="214010"/>
          <a:ext cx="5712764" cy="427857"/>
        </a:xfrm>
        <a:prstGeom prst="rect">
          <a:avLst/>
        </a:prstGeom>
        <a:solidFill>
          <a:schemeClr val="bg2">
            <a:lumMod val="9000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9612" tIns="55880" rIns="55880" bIns="5588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200" b="0" kern="1200" dirty="0" smtClean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Usuwanie azbestu</a:t>
          </a:r>
        </a:p>
      </dsp:txBody>
      <dsp:txXfrm>
        <a:off x="328048" y="214010"/>
        <a:ext cx="5712764" cy="427857"/>
      </dsp:txXfrm>
    </dsp:sp>
    <dsp:sp modelId="{67CCE9C1-6DA5-40AE-8308-6EA31FF915FC}">
      <dsp:nvSpPr>
        <dsp:cNvPr id="0" name=""/>
        <dsp:cNvSpPr/>
      </dsp:nvSpPr>
      <dsp:spPr>
        <a:xfrm>
          <a:off x="60637" y="160528"/>
          <a:ext cx="534822" cy="534822"/>
        </a:xfrm>
        <a:prstGeom prst="ellipse">
          <a:avLst/>
        </a:prstGeom>
        <a:solidFill>
          <a:schemeClr val="bg1">
            <a:alpha val="99000"/>
          </a:schemeClr>
        </a:solidFill>
        <a:ln w="15875" cap="rnd" cmpd="sng" algn="ctr">
          <a:solidFill>
            <a:schemeClr val="bg2">
              <a:lumMod val="2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9C951FB-38F4-4647-B4CC-59D6D4F8CFE2}">
      <dsp:nvSpPr>
        <dsp:cNvPr id="0" name=""/>
        <dsp:cNvSpPr/>
      </dsp:nvSpPr>
      <dsp:spPr>
        <a:xfrm>
          <a:off x="679991" y="855715"/>
          <a:ext cx="5360822" cy="427857"/>
        </a:xfrm>
        <a:prstGeom prst="rect">
          <a:avLst/>
        </a:prstGeom>
        <a:solidFill>
          <a:schemeClr val="bg2">
            <a:lumMod val="9000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9612" tIns="55880" rIns="55880" bIns="5588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200" b="0" kern="1200" dirty="0" smtClean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Selektywną zbiórkę odpadów</a:t>
          </a:r>
        </a:p>
      </dsp:txBody>
      <dsp:txXfrm>
        <a:off x="679991" y="855715"/>
        <a:ext cx="5360822" cy="427857"/>
      </dsp:txXfrm>
    </dsp:sp>
    <dsp:sp modelId="{95EC9D62-CECE-44A9-9D77-C06825B5B756}">
      <dsp:nvSpPr>
        <dsp:cNvPr id="0" name=""/>
        <dsp:cNvSpPr/>
      </dsp:nvSpPr>
      <dsp:spPr>
        <a:xfrm>
          <a:off x="412579" y="802233"/>
          <a:ext cx="534822" cy="53482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bg2">
              <a:lumMod val="1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EE94B63-A7C2-4DB9-8DDA-CD994C0E341A}">
      <dsp:nvSpPr>
        <dsp:cNvPr id="0" name=""/>
        <dsp:cNvSpPr/>
      </dsp:nvSpPr>
      <dsp:spPr>
        <a:xfrm>
          <a:off x="840925" y="1497421"/>
          <a:ext cx="5199888" cy="427857"/>
        </a:xfrm>
        <a:prstGeom prst="rect">
          <a:avLst/>
        </a:prstGeom>
        <a:solidFill>
          <a:schemeClr val="bg2">
            <a:lumMod val="9000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9612" tIns="55880" rIns="55880" bIns="5588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200" b="0" kern="1200" dirty="0" smtClean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Przetwarzanie odpadów</a:t>
          </a:r>
        </a:p>
      </dsp:txBody>
      <dsp:txXfrm>
        <a:off x="840925" y="1497421"/>
        <a:ext cx="5199888" cy="427857"/>
      </dsp:txXfrm>
    </dsp:sp>
    <dsp:sp modelId="{BB20B07D-4027-46CB-9E50-3C2BAEB1C558}">
      <dsp:nvSpPr>
        <dsp:cNvPr id="0" name=""/>
        <dsp:cNvSpPr/>
      </dsp:nvSpPr>
      <dsp:spPr>
        <a:xfrm>
          <a:off x="573514" y="1443939"/>
          <a:ext cx="534822" cy="53482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bg2">
              <a:lumMod val="1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907F9ED-89AE-459E-849E-07E6864E93C8}">
      <dsp:nvSpPr>
        <dsp:cNvPr id="0" name=""/>
        <dsp:cNvSpPr/>
      </dsp:nvSpPr>
      <dsp:spPr>
        <a:xfrm>
          <a:off x="840925" y="2138720"/>
          <a:ext cx="5199888" cy="427857"/>
        </a:xfrm>
        <a:prstGeom prst="rect">
          <a:avLst/>
        </a:prstGeom>
        <a:solidFill>
          <a:schemeClr val="bg2">
            <a:lumMod val="9000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9612" tIns="55880" rIns="55880" bIns="5588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200" b="0" kern="1200" dirty="0" smtClean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Gospodarkę osadową</a:t>
          </a:r>
        </a:p>
      </dsp:txBody>
      <dsp:txXfrm>
        <a:off x="840925" y="2138720"/>
        <a:ext cx="5199888" cy="427857"/>
      </dsp:txXfrm>
    </dsp:sp>
    <dsp:sp modelId="{799B2933-E1C0-42D5-9CF7-43F9C5F5ED97}">
      <dsp:nvSpPr>
        <dsp:cNvPr id="0" name=""/>
        <dsp:cNvSpPr/>
      </dsp:nvSpPr>
      <dsp:spPr>
        <a:xfrm>
          <a:off x="573514" y="2085238"/>
          <a:ext cx="534822" cy="53482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bg2">
              <a:lumMod val="1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D174BC1-7077-4F15-B230-7E96B6980EC5}">
      <dsp:nvSpPr>
        <dsp:cNvPr id="0" name=""/>
        <dsp:cNvSpPr/>
      </dsp:nvSpPr>
      <dsp:spPr>
        <a:xfrm>
          <a:off x="679991" y="2780426"/>
          <a:ext cx="5360822" cy="427857"/>
        </a:xfrm>
        <a:prstGeom prst="rect">
          <a:avLst/>
        </a:prstGeom>
        <a:solidFill>
          <a:schemeClr val="bg2">
            <a:lumMod val="9000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9612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000" b="0" kern="1200" dirty="0" smtClean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Rekultywację składowisk odpadów</a:t>
          </a:r>
          <a:endParaRPr lang="pl-PL" sz="2000" b="0" kern="1200" dirty="0">
            <a:solidFill>
              <a:schemeClr val="bg2">
                <a:lumMod val="2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679991" y="2780426"/>
        <a:ext cx="5360822" cy="427857"/>
      </dsp:txXfrm>
    </dsp:sp>
    <dsp:sp modelId="{150BC0E9-5B50-4BDC-A9F0-FE1849BB2D46}">
      <dsp:nvSpPr>
        <dsp:cNvPr id="0" name=""/>
        <dsp:cNvSpPr/>
      </dsp:nvSpPr>
      <dsp:spPr>
        <a:xfrm>
          <a:off x="412579" y="2726944"/>
          <a:ext cx="534822" cy="53482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bg2">
              <a:lumMod val="1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9F663E9-7E37-47CC-B968-0DCF263B85E0}">
      <dsp:nvSpPr>
        <dsp:cNvPr id="0" name=""/>
        <dsp:cNvSpPr/>
      </dsp:nvSpPr>
      <dsp:spPr>
        <a:xfrm>
          <a:off x="345586" y="3372453"/>
          <a:ext cx="5712764" cy="427857"/>
        </a:xfrm>
        <a:prstGeom prst="rect">
          <a:avLst/>
        </a:prstGeom>
        <a:solidFill>
          <a:schemeClr val="bg2">
            <a:lumMod val="9000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9612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000" b="0" kern="1200" dirty="0" smtClean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Zakup samochodu do odbioru odpadów</a:t>
          </a:r>
          <a:endParaRPr lang="pl-PL" sz="2000" b="0" kern="1200" dirty="0">
            <a:solidFill>
              <a:schemeClr val="bg2">
                <a:lumMod val="1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45586" y="3372453"/>
        <a:ext cx="5712764" cy="427857"/>
      </dsp:txXfrm>
    </dsp:sp>
    <dsp:sp modelId="{71F66B4C-3DC0-48D0-A56E-3312693FA946}">
      <dsp:nvSpPr>
        <dsp:cNvPr id="0" name=""/>
        <dsp:cNvSpPr/>
      </dsp:nvSpPr>
      <dsp:spPr>
        <a:xfrm>
          <a:off x="82896" y="3319504"/>
          <a:ext cx="534822" cy="53482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bg2">
              <a:lumMod val="1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178FE7-D022-41BF-9FBD-B9CA77440E53}">
      <dsp:nvSpPr>
        <dsp:cNvPr id="0" name=""/>
        <dsp:cNvSpPr/>
      </dsp:nvSpPr>
      <dsp:spPr>
        <a:xfrm>
          <a:off x="-4594335" y="-704407"/>
          <a:ext cx="5472816" cy="5472816"/>
        </a:xfrm>
        <a:prstGeom prst="blockArc">
          <a:avLst>
            <a:gd name="adj1" fmla="val 18900000"/>
            <a:gd name="adj2" fmla="val 2700000"/>
            <a:gd name="adj3" fmla="val 395"/>
          </a:avLst>
        </a:prstGeom>
        <a:noFill/>
        <a:ln w="15875" cap="rnd" cmpd="sng" algn="ctr">
          <a:solidFill>
            <a:schemeClr val="bg2">
              <a:lumMod val="1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8AE6A6-BD80-4BA9-A21D-1CF39D170B25}">
      <dsp:nvSpPr>
        <dsp:cNvPr id="0" name=""/>
        <dsp:cNvSpPr/>
      </dsp:nvSpPr>
      <dsp:spPr>
        <a:xfrm>
          <a:off x="564979" y="406400"/>
          <a:ext cx="5475833" cy="812800"/>
        </a:xfrm>
        <a:prstGeom prst="rect">
          <a:avLst/>
        </a:prstGeom>
        <a:solidFill>
          <a:schemeClr val="bg2">
            <a:lumMod val="7500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5160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400" b="0" kern="1200" dirty="0" smtClean="0">
              <a:solidFill>
                <a:schemeClr val="bg2">
                  <a:lumMod val="25000"/>
                </a:schemeClr>
              </a:solidFill>
              <a:effectLst/>
            </a:rPr>
            <a:t>Zwiększenie terenów zieleni</a:t>
          </a:r>
        </a:p>
      </dsp:txBody>
      <dsp:txXfrm>
        <a:off x="564979" y="406400"/>
        <a:ext cx="5475833" cy="812800"/>
      </dsp:txXfrm>
    </dsp:sp>
    <dsp:sp modelId="{67CCE9C1-6DA5-40AE-8308-6EA31FF915FC}">
      <dsp:nvSpPr>
        <dsp:cNvPr id="0" name=""/>
        <dsp:cNvSpPr/>
      </dsp:nvSpPr>
      <dsp:spPr>
        <a:xfrm>
          <a:off x="56979" y="304800"/>
          <a:ext cx="1016000" cy="1016000"/>
        </a:xfrm>
        <a:prstGeom prst="ellipse">
          <a:avLst/>
        </a:prstGeom>
        <a:solidFill>
          <a:schemeClr val="bg1">
            <a:alpha val="99000"/>
          </a:schemeClr>
        </a:solidFill>
        <a:ln w="15875" cap="rnd" cmpd="sng" algn="ctr">
          <a:solidFill>
            <a:schemeClr val="bg2">
              <a:lumMod val="2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9C951FB-38F4-4647-B4CC-59D6D4F8CFE2}">
      <dsp:nvSpPr>
        <dsp:cNvPr id="0" name=""/>
        <dsp:cNvSpPr/>
      </dsp:nvSpPr>
      <dsp:spPr>
        <a:xfrm>
          <a:off x="860432" y="1625599"/>
          <a:ext cx="5180380" cy="812800"/>
        </a:xfrm>
        <a:prstGeom prst="rect">
          <a:avLst/>
        </a:prstGeom>
        <a:solidFill>
          <a:schemeClr val="bg2">
            <a:lumMod val="9000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5160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400" b="0" kern="1200" dirty="0" smtClean="0">
              <a:solidFill>
                <a:schemeClr val="bg2">
                  <a:lumMod val="25000"/>
                </a:schemeClr>
              </a:solidFill>
              <a:effectLst/>
            </a:rPr>
            <a:t>Zachowanie bioróżnorodności</a:t>
          </a:r>
        </a:p>
      </dsp:txBody>
      <dsp:txXfrm>
        <a:off x="860432" y="1625599"/>
        <a:ext cx="5180380" cy="812800"/>
      </dsp:txXfrm>
    </dsp:sp>
    <dsp:sp modelId="{95EC9D62-CECE-44A9-9D77-C06825B5B756}">
      <dsp:nvSpPr>
        <dsp:cNvPr id="0" name=""/>
        <dsp:cNvSpPr/>
      </dsp:nvSpPr>
      <dsp:spPr>
        <a:xfrm>
          <a:off x="352432" y="1523999"/>
          <a:ext cx="1016000" cy="101600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bg2">
              <a:lumMod val="1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EE94B63-A7C2-4DB9-8DDA-CD994C0E341A}">
      <dsp:nvSpPr>
        <dsp:cNvPr id="0" name=""/>
        <dsp:cNvSpPr/>
      </dsp:nvSpPr>
      <dsp:spPr>
        <a:xfrm>
          <a:off x="576041" y="2880319"/>
          <a:ext cx="5475833" cy="812800"/>
        </a:xfrm>
        <a:prstGeom prst="rect">
          <a:avLst/>
        </a:prstGeom>
        <a:solidFill>
          <a:schemeClr val="bg2">
            <a:lumMod val="7500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5160" tIns="60960" rIns="60960" bIns="60960" numCol="1" spcCol="1270" anchor="ctr" anchorCtr="0">
          <a:noAutofit/>
        </a:bodyPr>
        <a:lstStyle/>
        <a:p>
          <a:pPr lvl="0" algn="just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400" b="0" kern="1200" dirty="0" smtClean="0">
              <a:solidFill>
                <a:schemeClr val="bg2">
                  <a:lumMod val="25000"/>
                </a:schemeClr>
              </a:solidFill>
              <a:effectLst/>
            </a:rPr>
            <a:t>Prace leczniczo-pielęgnacyjne drzew, pomników przyrody</a:t>
          </a:r>
        </a:p>
      </dsp:txBody>
      <dsp:txXfrm>
        <a:off x="576041" y="2880319"/>
        <a:ext cx="5475833" cy="812800"/>
      </dsp:txXfrm>
    </dsp:sp>
    <dsp:sp modelId="{BB20B07D-4027-46CB-9E50-3C2BAEB1C558}">
      <dsp:nvSpPr>
        <dsp:cNvPr id="0" name=""/>
        <dsp:cNvSpPr/>
      </dsp:nvSpPr>
      <dsp:spPr>
        <a:xfrm>
          <a:off x="56979" y="2743200"/>
          <a:ext cx="1016000" cy="101600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bg2">
              <a:lumMod val="1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178FE7-D022-41BF-9FBD-B9CA77440E53}">
      <dsp:nvSpPr>
        <dsp:cNvPr id="0" name=""/>
        <dsp:cNvSpPr/>
      </dsp:nvSpPr>
      <dsp:spPr>
        <a:xfrm>
          <a:off x="-4594335" y="-704407"/>
          <a:ext cx="5472816" cy="5472816"/>
        </a:xfrm>
        <a:prstGeom prst="blockArc">
          <a:avLst>
            <a:gd name="adj1" fmla="val 18900000"/>
            <a:gd name="adj2" fmla="val 2700000"/>
            <a:gd name="adj3" fmla="val 395"/>
          </a:avLst>
        </a:prstGeom>
        <a:noFill/>
        <a:ln w="15875" cap="rnd" cmpd="sng" algn="ctr">
          <a:solidFill>
            <a:schemeClr val="bg2">
              <a:lumMod val="1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8AE6A6-BD80-4BA9-A21D-1CF39D170B25}">
      <dsp:nvSpPr>
        <dsp:cNvPr id="0" name=""/>
        <dsp:cNvSpPr/>
      </dsp:nvSpPr>
      <dsp:spPr>
        <a:xfrm>
          <a:off x="564979" y="406400"/>
          <a:ext cx="5475833" cy="812800"/>
        </a:xfrm>
        <a:prstGeom prst="rect">
          <a:avLst/>
        </a:prstGeom>
        <a:solidFill>
          <a:schemeClr val="bg2">
            <a:lumMod val="7500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5160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400" b="0" kern="1200" dirty="0" smtClean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Programy, plany, audyty</a:t>
          </a:r>
        </a:p>
      </dsp:txBody>
      <dsp:txXfrm>
        <a:off x="564979" y="406400"/>
        <a:ext cx="5475833" cy="812800"/>
      </dsp:txXfrm>
    </dsp:sp>
    <dsp:sp modelId="{67CCE9C1-6DA5-40AE-8308-6EA31FF915FC}">
      <dsp:nvSpPr>
        <dsp:cNvPr id="0" name=""/>
        <dsp:cNvSpPr/>
      </dsp:nvSpPr>
      <dsp:spPr>
        <a:xfrm>
          <a:off x="56979" y="304800"/>
          <a:ext cx="1016000" cy="1016000"/>
        </a:xfrm>
        <a:prstGeom prst="ellipse">
          <a:avLst/>
        </a:prstGeom>
        <a:solidFill>
          <a:schemeClr val="bg1">
            <a:alpha val="99000"/>
          </a:schemeClr>
        </a:solidFill>
        <a:ln w="15875" cap="rnd" cmpd="sng" algn="ctr">
          <a:solidFill>
            <a:schemeClr val="bg2">
              <a:lumMod val="2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9C951FB-38F4-4647-B4CC-59D6D4F8CFE2}">
      <dsp:nvSpPr>
        <dsp:cNvPr id="0" name=""/>
        <dsp:cNvSpPr/>
      </dsp:nvSpPr>
      <dsp:spPr>
        <a:xfrm>
          <a:off x="860432" y="1625599"/>
          <a:ext cx="5180380" cy="812800"/>
        </a:xfrm>
        <a:prstGeom prst="rect">
          <a:avLst/>
        </a:prstGeom>
        <a:solidFill>
          <a:schemeClr val="bg2">
            <a:lumMod val="9000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5160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400" b="0" kern="1200" dirty="0" smtClean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Monitoring środowiska </a:t>
          </a:r>
        </a:p>
      </dsp:txBody>
      <dsp:txXfrm>
        <a:off x="860432" y="1625599"/>
        <a:ext cx="5180380" cy="812800"/>
      </dsp:txXfrm>
    </dsp:sp>
    <dsp:sp modelId="{95EC9D62-CECE-44A9-9D77-C06825B5B756}">
      <dsp:nvSpPr>
        <dsp:cNvPr id="0" name=""/>
        <dsp:cNvSpPr/>
      </dsp:nvSpPr>
      <dsp:spPr>
        <a:xfrm>
          <a:off x="352432" y="1523999"/>
          <a:ext cx="1016000" cy="101600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bg2">
              <a:lumMod val="1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EE94B63-A7C2-4DB9-8DDA-CD994C0E341A}">
      <dsp:nvSpPr>
        <dsp:cNvPr id="0" name=""/>
        <dsp:cNvSpPr/>
      </dsp:nvSpPr>
      <dsp:spPr>
        <a:xfrm>
          <a:off x="576041" y="2834201"/>
          <a:ext cx="5475833" cy="812800"/>
        </a:xfrm>
        <a:prstGeom prst="rect">
          <a:avLst/>
        </a:prstGeom>
        <a:solidFill>
          <a:schemeClr val="bg2">
            <a:lumMod val="7500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5160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400" b="0" kern="1200" dirty="0" smtClean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Badania naukowe,                     zakup aparatury</a:t>
          </a:r>
        </a:p>
      </dsp:txBody>
      <dsp:txXfrm>
        <a:off x="576041" y="2834201"/>
        <a:ext cx="5475833" cy="812800"/>
      </dsp:txXfrm>
    </dsp:sp>
    <dsp:sp modelId="{BB20B07D-4027-46CB-9E50-3C2BAEB1C558}">
      <dsp:nvSpPr>
        <dsp:cNvPr id="0" name=""/>
        <dsp:cNvSpPr/>
      </dsp:nvSpPr>
      <dsp:spPr>
        <a:xfrm>
          <a:off x="56979" y="2743200"/>
          <a:ext cx="1016000" cy="101600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bg2">
              <a:lumMod val="1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178FE7-D022-41BF-9FBD-B9CA77440E53}">
      <dsp:nvSpPr>
        <dsp:cNvPr id="0" name=""/>
        <dsp:cNvSpPr/>
      </dsp:nvSpPr>
      <dsp:spPr>
        <a:xfrm>
          <a:off x="-4643709" y="-704407"/>
          <a:ext cx="5472816" cy="5472816"/>
        </a:xfrm>
        <a:prstGeom prst="blockArc">
          <a:avLst>
            <a:gd name="adj1" fmla="val 18900000"/>
            <a:gd name="adj2" fmla="val 2700000"/>
            <a:gd name="adj3" fmla="val 395"/>
          </a:avLst>
        </a:prstGeom>
        <a:noFill/>
        <a:ln w="15875" cap="rnd" cmpd="sng" algn="ctr">
          <a:solidFill>
            <a:schemeClr val="bg2">
              <a:lumMod val="1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8AE6A6-BD80-4BA9-A21D-1CF39D170B25}">
      <dsp:nvSpPr>
        <dsp:cNvPr id="0" name=""/>
        <dsp:cNvSpPr/>
      </dsp:nvSpPr>
      <dsp:spPr>
        <a:xfrm>
          <a:off x="666747" y="297849"/>
          <a:ext cx="5429252" cy="1512915"/>
        </a:xfrm>
        <a:prstGeom prst="rect">
          <a:avLst/>
        </a:prstGeom>
        <a:solidFill>
          <a:schemeClr val="bg2">
            <a:lumMod val="7500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21547" tIns="60960" rIns="60960" bIns="6096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pl-PL" sz="2400" b="1" kern="1200" dirty="0" smtClean="0">
              <a:solidFill>
                <a:schemeClr val="accent1">
                  <a:lumMod val="75000"/>
                </a:schemeClr>
              </a:solidFill>
              <a:effectLst/>
            </a:rPr>
            <a:t>W ramach KONKURSÓW</a:t>
          </a:r>
        </a:p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pl-PL" sz="1600" kern="1200" dirty="0" smtClean="0">
              <a:solidFill>
                <a:schemeClr val="bg2">
                  <a:lumMod val="25000"/>
                </a:schemeClr>
              </a:solidFill>
            </a:rPr>
            <a:t>DOTACJE na warunkach określonych            w regulaminach</a:t>
          </a:r>
          <a:endParaRPr lang="pl-PL" sz="1600" b="0" kern="1200" dirty="0" smtClean="0">
            <a:solidFill>
              <a:schemeClr val="bg2">
                <a:lumMod val="2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666747" y="297849"/>
        <a:ext cx="5429252" cy="1512915"/>
      </dsp:txXfrm>
    </dsp:sp>
    <dsp:sp modelId="{67CCE9C1-6DA5-40AE-8308-6EA31FF915FC}">
      <dsp:nvSpPr>
        <dsp:cNvPr id="0" name=""/>
        <dsp:cNvSpPr/>
      </dsp:nvSpPr>
      <dsp:spPr>
        <a:xfrm>
          <a:off x="-35010" y="324654"/>
          <a:ext cx="1451254" cy="1451254"/>
        </a:xfrm>
        <a:prstGeom prst="ellipse">
          <a:avLst/>
        </a:prstGeom>
        <a:solidFill>
          <a:schemeClr val="bg1">
            <a:alpha val="99000"/>
          </a:schemeClr>
        </a:solidFill>
        <a:ln w="15875" cap="rnd" cmpd="sng" algn="ctr">
          <a:solidFill>
            <a:schemeClr val="bg2">
              <a:lumMod val="2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9C951FB-38F4-4647-B4CC-59D6D4F8CFE2}">
      <dsp:nvSpPr>
        <dsp:cNvPr id="0" name=""/>
        <dsp:cNvSpPr/>
      </dsp:nvSpPr>
      <dsp:spPr>
        <a:xfrm>
          <a:off x="497697" y="2173868"/>
          <a:ext cx="5659986" cy="1575307"/>
        </a:xfrm>
        <a:prstGeom prst="rect">
          <a:avLst/>
        </a:prstGeom>
        <a:solidFill>
          <a:schemeClr val="bg2">
            <a:lumMod val="9000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21547" tIns="78740" rIns="78740" bIns="78740" numCol="1" spcCol="1270" anchor="ctr" anchorCtr="0">
          <a:noAutofit/>
        </a:bodyPr>
        <a:lstStyle/>
        <a:p>
          <a:pPr lvl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3100" b="0" kern="1200" dirty="0" smtClean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    </a:t>
          </a:r>
          <a:r>
            <a:rPr lang="pl-PL" sz="2400" b="1" kern="1200" dirty="0" smtClean="0">
              <a:solidFill>
                <a:schemeClr val="accent1">
                  <a:lumMod val="75000"/>
                </a:schemeClr>
              </a:solidFill>
              <a:effectLst/>
            </a:rPr>
            <a:t>Na podstawie ZASAD </a:t>
          </a:r>
          <a:r>
            <a:rPr lang="pl-PL" sz="1600" kern="1200" dirty="0" smtClean="0">
              <a:solidFill>
                <a:schemeClr val="bg2">
                  <a:lumMod val="25000"/>
                </a:schemeClr>
              </a:solidFill>
            </a:rPr>
            <a:t>DOTACJA do 90% całkowitego kosztu zadania z uwzględnieniem zapisów „Katalogu kwalifikacji kosztów..."</a:t>
          </a:r>
          <a:endParaRPr lang="pl-PL" sz="2400" b="0" kern="1200" dirty="0" smtClean="0">
            <a:solidFill>
              <a:schemeClr val="bg2">
                <a:lumMod val="2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97697" y="2173868"/>
        <a:ext cx="5659986" cy="1575307"/>
      </dsp:txXfrm>
    </dsp:sp>
    <dsp:sp modelId="{95EC9D62-CECE-44A9-9D77-C06825B5B756}">
      <dsp:nvSpPr>
        <dsp:cNvPr id="0" name=""/>
        <dsp:cNvSpPr/>
      </dsp:nvSpPr>
      <dsp:spPr>
        <a:xfrm>
          <a:off x="-61684" y="2098049"/>
          <a:ext cx="1451254" cy="145125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bg2">
              <a:lumMod val="1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178FE7-D022-41BF-9FBD-B9CA77440E53}">
      <dsp:nvSpPr>
        <dsp:cNvPr id="0" name=""/>
        <dsp:cNvSpPr/>
      </dsp:nvSpPr>
      <dsp:spPr>
        <a:xfrm>
          <a:off x="-4560586" y="-704407"/>
          <a:ext cx="5472816" cy="5472816"/>
        </a:xfrm>
        <a:prstGeom prst="blockArc">
          <a:avLst>
            <a:gd name="adj1" fmla="val 18900000"/>
            <a:gd name="adj2" fmla="val 2700000"/>
            <a:gd name="adj3" fmla="val 395"/>
          </a:avLst>
        </a:prstGeom>
        <a:noFill/>
        <a:ln w="15875" cap="rnd" cmpd="sng" algn="ctr">
          <a:solidFill>
            <a:schemeClr val="bg2">
              <a:lumMod val="1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8AE6A6-BD80-4BA9-A21D-1CF39D170B25}">
      <dsp:nvSpPr>
        <dsp:cNvPr id="0" name=""/>
        <dsp:cNvSpPr/>
      </dsp:nvSpPr>
      <dsp:spPr>
        <a:xfrm>
          <a:off x="747064" y="580583"/>
          <a:ext cx="5327497" cy="1161003"/>
        </a:xfrm>
        <a:prstGeom prst="rect">
          <a:avLst/>
        </a:prstGeom>
        <a:solidFill>
          <a:schemeClr val="bg2">
            <a:lumMod val="7500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21547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800" kern="1200" dirty="0" smtClean="0">
              <a:solidFill>
                <a:schemeClr val="accent3">
                  <a:lumMod val="75000"/>
                </a:schemeClr>
              </a:solidFill>
            </a:rPr>
            <a:t>Realizację zadań związanych                z nadzwyczajnymi zagrożeniami środowiska (usuwanie skutków działań żywiołów i poważnych awarii)</a:t>
          </a:r>
          <a:endParaRPr lang="pl-PL" sz="1800" b="0" kern="1200" dirty="0" smtClean="0">
            <a:solidFill>
              <a:schemeClr val="accent3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747064" y="580583"/>
        <a:ext cx="5327497" cy="1161003"/>
      </dsp:txXfrm>
    </dsp:sp>
    <dsp:sp modelId="{67CCE9C1-6DA5-40AE-8308-6EA31FF915FC}">
      <dsp:nvSpPr>
        <dsp:cNvPr id="0" name=""/>
        <dsp:cNvSpPr/>
      </dsp:nvSpPr>
      <dsp:spPr>
        <a:xfrm>
          <a:off x="21437" y="435457"/>
          <a:ext cx="1451254" cy="1451254"/>
        </a:xfrm>
        <a:prstGeom prst="ellipse">
          <a:avLst/>
        </a:prstGeom>
        <a:solidFill>
          <a:schemeClr val="bg1">
            <a:alpha val="99000"/>
          </a:schemeClr>
        </a:solidFill>
        <a:ln w="15875" cap="rnd" cmpd="sng" algn="ctr">
          <a:solidFill>
            <a:schemeClr val="bg2">
              <a:lumMod val="2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9C951FB-38F4-4647-B4CC-59D6D4F8CFE2}">
      <dsp:nvSpPr>
        <dsp:cNvPr id="0" name=""/>
        <dsp:cNvSpPr/>
      </dsp:nvSpPr>
      <dsp:spPr>
        <a:xfrm>
          <a:off x="747064" y="2322413"/>
          <a:ext cx="5327497" cy="1161003"/>
        </a:xfrm>
        <a:prstGeom prst="rect">
          <a:avLst/>
        </a:prstGeom>
        <a:solidFill>
          <a:schemeClr val="bg2">
            <a:lumMod val="9000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21547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800" kern="1200" dirty="0" smtClean="0">
              <a:solidFill>
                <a:schemeClr val="accent3">
                  <a:lumMod val="75000"/>
                </a:schemeClr>
              </a:solidFill>
            </a:rPr>
            <a:t>Inne zadania  ochrony środowiska (zakupu inwestycyjne)</a:t>
          </a:r>
          <a:endParaRPr lang="pl-PL" sz="1800" b="0" kern="1200" dirty="0" smtClean="0">
            <a:solidFill>
              <a:schemeClr val="accent3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747064" y="2322413"/>
        <a:ext cx="5327497" cy="1161003"/>
      </dsp:txXfrm>
    </dsp:sp>
    <dsp:sp modelId="{95EC9D62-CECE-44A9-9D77-C06825B5B756}">
      <dsp:nvSpPr>
        <dsp:cNvPr id="0" name=""/>
        <dsp:cNvSpPr/>
      </dsp:nvSpPr>
      <dsp:spPr>
        <a:xfrm>
          <a:off x="21437" y="2177288"/>
          <a:ext cx="1451254" cy="145125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bg2">
              <a:lumMod val="1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1" y="2"/>
            <a:ext cx="2945448" cy="496253"/>
          </a:xfrm>
          <a:prstGeom prst="rect">
            <a:avLst/>
          </a:prstGeom>
        </p:spPr>
        <p:txBody>
          <a:bodyPr vert="horz" lIns="91303" tIns="45651" rIns="91303" bIns="45651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quarter" idx="1"/>
          </p:nvPr>
        </p:nvSpPr>
        <p:spPr>
          <a:xfrm>
            <a:off x="3850644" y="2"/>
            <a:ext cx="2945448" cy="496253"/>
          </a:xfrm>
          <a:prstGeom prst="rect">
            <a:avLst/>
          </a:prstGeom>
        </p:spPr>
        <p:txBody>
          <a:bodyPr vert="horz" lIns="91303" tIns="45651" rIns="91303" bIns="45651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5A6ECE63-6A10-4F81-AFA7-B2E3EDC630CC}" type="datetimeFigureOut">
              <a:rPr lang="pl-PL"/>
              <a:pPr>
                <a:defRPr/>
              </a:pPr>
              <a:t>26.05.2021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2"/>
          </p:nvPr>
        </p:nvSpPr>
        <p:spPr>
          <a:xfrm>
            <a:off x="1" y="9428800"/>
            <a:ext cx="2945448" cy="496252"/>
          </a:xfrm>
          <a:prstGeom prst="rect">
            <a:avLst/>
          </a:prstGeom>
        </p:spPr>
        <p:txBody>
          <a:bodyPr vert="horz" lIns="91303" tIns="45651" rIns="91303" bIns="45651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3"/>
          </p:nvPr>
        </p:nvSpPr>
        <p:spPr>
          <a:xfrm>
            <a:off x="3850644" y="9428800"/>
            <a:ext cx="2945448" cy="496252"/>
          </a:xfrm>
          <a:prstGeom prst="rect">
            <a:avLst/>
          </a:prstGeom>
        </p:spPr>
        <p:txBody>
          <a:bodyPr vert="horz" lIns="91303" tIns="45651" rIns="91303" bIns="45651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E026F2DE-DBDB-491E-9436-F7DBA6D00322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0175173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1" y="2"/>
            <a:ext cx="2945448" cy="496253"/>
          </a:xfrm>
          <a:prstGeom prst="rect">
            <a:avLst/>
          </a:prstGeom>
        </p:spPr>
        <p:txBody>
          <a:bodyPr vert="horz" lIns="91303" tIns="45651" rIns="91303" bIns="45651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50644" y="2"/>
            <a:ext cx="2945448" cy="496253"/>
          </a:xfrm>
          <a:prstGeom prst="rect">
            <a:avLst/>
          </a:prstGeom>
        </p:spPr>
        <p:txBody>
          <a:bodyPr vert="horz" lIns="91303" tIns="45651" rIns="91303" bIns="45651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0F5688A3-924B-43FB-8472-BAF9D8B22681}" type="datetimeFigureOut">
              <a:rPr lang="pl-PL"/>
              <a:pPr>
                <a:defRPr/>
              </a:pPr>
              <a:t>26.05.2021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4538"/>
            <a:ext cx="4959350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303" tIns="45651" rIns="91303" bIns="45651" rtlCol="0" anchor="ctr"/>
          <a:lstStyle/>
          <a:p>
            <a:pPr lvl="0"/>
            <a:endParaRPr lang="pl-PL" noProof="0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0085" y="4715192"/>
            <a:ext cx="5437506" cy="4466274"/>
          </a:xfrm>
          <a:prstGeom prst="rect">
            <a:avLst/>
          </a:prstGeom>
        </p:spPr>
        <p:txBody>
          <a:bodyPr vert="horz" lIns="91303" tIns="45651" rIns="91303" bIns="45651" rtlCol="0">
            <a:normAutofit/>
          </a:bodyPr>
          <a:lstStyle/>
          <a:p>
            <a:pPr lvl="0"/>
            <a:r>
              <a:rPr lang="pl-PL" noProof="0" smtClean="0"/>
              <a:t>Kliknij, aby edytować style wzorca tekstu</a:t>
            </a:r>
          </a:p>
          <a:p>
            <a:pPr lvl="1"/>
            <a:r>
              <a:rPr lang="pl-PL" noProof="0" smtClean="0"/>
              <a:t>Drugi poziom</a:t>
            </a:r>
          </a:p>
          <a:p>
            <a:pPr lvl="2"/>
            <a:r>
              <a:rPr lang="pl-PL" noProof="0" smtClean="0"/>
              <a:t>Trzeci poziom</a:t>
            </a:r>
          </a:p>
          <a:p>
            <a:pPr lvl="3"/>
            <a:r>
              <a:rPr lang="pl-PL" noProof="0" smtClean="0"/>
              <a:t>Czwarty poziom</a:t>
            </a:r>
          </a:p>
          <a:p>
            <a:pPr lvl="4"/>
            <a:r>
              <a:rPr lang="pl-PL" noProof="0" smtClean="0"/>
              <a:t>Piąty poziom</a:t>
            </a:r>
            <a:endParaRPr lang="pl-PL" noProof="0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1" y="9428800"/>
            <a:ext cx="2945448" cy="496252"/>
          </a:xfrm>
          <a:prstGeom prst="rect">
            <a:avLst/>
          </a:prstGeom>
        </p:spPr>
        <p:txBody>
          <a:bodyPr vert="horz" lIns="91303" tIns="45651" rIns="91303" bIns="45651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50644" y="9428800"/>
            <a:ext cx="2945448" cy="496252"/>
          </a:xfrm>
          <a:prstGeom prst="rect">
            <a:avLst/>
          </a:prstGeom>
        </p:spPr>
        <p:txBody>
          <a:bodyPr vert="horz" lIns="91303" tIns="45651" rIns="91303" bIns="45651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C84C74C1-EAC9-4B49-B789-2C0CA3C9D0CE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763454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2514601"/>
            <a:ext cx="6600451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2416" y="4777380"/>
            <a:ext cx="6600451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pl-PL" smtClean="0"/>
              <a:t>Karolina Wlazłowicz</a:t>
            </a:r>
            <a:endParaRPr lang="pl-PL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l-PL" smtClean="0"/>
              <a:t>przygotowała - Karolina Wlazłowicz</a:t>
            </a:r>
            <a:endParaRPr lang="pl-PL" dirty="0"/>
          </a:p>
        </p:txBody>
      </p:sp>
      <p:sp>
        <p:nvSpPr>
          <p:cNvPr id="9" name="Freeform 8"/>
          <p:cNvSpPr/>
          <p:nvPr/>
        </p:nvSpPr>
        <p:spPr bwMode="auto">
          <a:xfrm>
            <a:off x="-31719" y="4321158"/>
            <a:ext cx="1395473" cy="781781"/>
          </a:xfrm>
          <a:custGeom>
            <a:avLst/>
            <a:gdLst/>
            <a:ahLst/>
            <a:cxnLst/>
            <a:rect l="l" t="t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3334" y="4529541"/>
            <a:ext cx="584978" cy="365125"/>
          </a:xfrm>
        </p:spPr>
        <p:txBody>
          <a:bodyPr/>
          <a:lstStyle/>
          <a:p>
            <a:pPr>
              <a:defRPr/>
            </a:pPr>
            <a:fld id="{E26BA70C-F040-4A28-96ED-70BD017402AA}" type="slidenum">
              <a:rPr lang="pl-PL" smtClean="0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05659198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ytuł i po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609600"/>
            <a:ext cx="6591985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pl-PL" smtClean="0"/>
              <a:t>Karolina Wlazłowicz</a:t>
            </a:r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l-PL" smtClean="0"/>
              <a:t>przygotowała - Karolina Wlazłowicz</a:t>
            </a:r>
            <a:endParaRPr lang="pl-PL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pPr>
              <a:defRPr/>
            </a:pPr>
            <a:fld id="{A883636A-69B5-4784-8126-A4E7F35C8889}" type="slidenum">
              <a:rPr lang="pl-PL" smtClean="0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54753357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ferta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15972" y="3505200"/>
            <a:ext cx="5653888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pl-PL" smtClean="0"/>
              <a:t>Karolina Wlazłowicz</a:t>
            </a:r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l-PL" smtClean="0"/>
              <a:t>przygotowała - Karolina Wlazłowicz</a:t>
            </a:r>
            <a:endParaRPr lang="pl-PL" dirty="0"/>
          </a:p>
        </p:txBody>
      </p:sp>
      <p:sp>
        <p:nvSpPr>
          <p:cNvPr id="19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pPr>
              <a:defRPr/>
            </a:pPr>
            <a:fld id="{A883636A-69B5-4784-8126-A4E7F35C8889}" type="slidenum">
              <a:rPr lang="pl-PL" smtClean="0"/>
              <a:pPr>
                <a:defRPr/>
              </a:pPr>
              <a:t>‹#›</a:t>
            </a:fld>
            <a:endParaRPr lang="pl-PL"/>
          </a:p>
        </p:txBody>
      </p:sp>
      <p:sp>
        <p:nvSpPr>
          <p:cNvPr id="14" name="TextBox 13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465398948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ta naz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438401"/>
            <a:ext cx="6591985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pl-PL" smtClean="0"/>
              <a:t>Edytuj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pl-PL" smtClean="0"/>
              <a:t>Karolina Wlazłowicz</a:t>
            </a:r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l-PL" smtClean="0"/>
              <a:t>przygotowała - Karolina Wlazłowicz</a:t>
            </a:r>
            <a:endParaRPr lang="pl-PL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pPr>
              <a:defRPr/>
            </a:pPr>
            <a:fld id="{A883636A-69B5-4784-8126-A4E7F35C8889}" type="slidenum">
              <a:rPr lang="pl-PL" smtClean="0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652535444"/>
      </p:ext>
    </p:extLst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ta nazwy cytat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688292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688292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pl-PL" smtClean="0"/>
              <a:t>Edytuj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pl-PL" smtClean="0"/>
              <a:t>Karolina Wlazłowicz</a:t>
            </a:r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l-PL" smtClean="0"/>
              <a:t>przygotowała - Karolina Wlazłowicz</a:t>
            </a:r>
            <a:endParaRPr lang="pl-PL" dirty="0"/>
          </a:p>
        </p:txBody>
      </p:sp>
      <p:sp>
        <p:nvSpPr>
          <p:cNvPr id="2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pPr>
              <a:defRPr/>
            </a:pPr>
            <a:fld id="{A883636A-69B5-4784-8126-A4E7F35C8889}" type="slidenum">
              <a:rPr lang="pl-PL" smtClean="0"/>
              <a:pPr>
                <a:defRPr/>
              </a:pPr>
              <a:t>‹#›</a:t>
            </a:fld>
            <a:endParaRPr lang="pl-PL"/>
          </a:p>
        </p:txBody>
      </p:sp>
      <p:sp>
        <p:nvSpPr>
          <p:cNvPr id="11" name="TextBox 10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73521030"/>
      </p:ext>
    </p:extLst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awda lub fał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6" y="627407"/>
            <a:ext cx="6591984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591985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pl-PL" smtClean="0"/>
              <a:t>Edytuj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pl-PL" smtClean="0"/>
              <a:t>Karolina Wlazłowicz</a:t>
            </a:r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l-PL" smtClean="0"/>
              <a:t>przygotowała - Karolina Wlazłowicz</a:t>
            </a:r>
            <a:endParaRPr lang="pl-PL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pPr>
              <a:defRPr/>
            </a:pPr>
            <a:fld id="{A883636A-69B5-4784-8126-A4E7F35C8889}" type="slidenum">
              <a:rPr lang="pl-PL" smtClean="0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13226088"/>
      </p:ext>
    </p:extLst>
  </p:cSld>
  <p:clrMapOvr>
    <a:masterClrMapping/>
  </p:clrMapOvr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pl-PL" smtClean="0"/>
              <a:t>Karolina Wlazłowicz</a:t>
            </a:r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l-PL" smtClean="0"/>
              <a:t>przygotowała - Karolina Wlazłowicz</a:t>
            </a:r>
            <a:endParaRPr lang="pl-PL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55EF3B2-9DC5-4096-B400-6FCDB18DD33B}" type="slidenum">
              <a:rPr lang="pl-PL" smtClean="0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48060301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8535" y="627406"/>
            <a:ext cx="1656132" cy="5283817"/>
          </a:xfrm>
        </p:spPr>
        <p:txBody>
          <a:bodyPr vert="eaVert" anchor="ctr"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2416" y="627406"/>
            <a:ext cx="4716348" cy="5283817"/>
          </a:xfrm>
        </p:spPr>
        <p:txBody>
          <a:bodyPr vert="eaVert"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pl-PL" smtClean="0"/>
              <a:t>Karolina Wlazłowicz</a:t>
            </a:r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l-PL" smtClean="0"/>
              <a:t>przygotowała - Karolina Wlazłowicz</a:t>
            </a:r>
            <a:endParaRPr lang="pl-PL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6DEC2F-CBD5-4652-B5D6-2FBFDF595C87}" type="slidenum">
              <a:rPr lang="pl-PL" smtClean="0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4645814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0567848"/>
      </p:ext>
    </p:extLst>
  </p:cSld>
  <p:clrMapOvr>
    <a:masterClrMapping/>
  </p:clrMapOvr>
  <p:transition spd="slow">
    <p:cov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1280890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2415" y="2133600"/>
            <a:ext cx="6591985" cy="3777622"/>
          </a:xfrm>
        </p:spPr>
        <p:txBody>
          <a:bodyPr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pl-PL" smtClean="0"/>
              <a:t>Karolina Wlazłowicz</a:t>
            </a:r>
            <a:endParaRPr lang="pl-PL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l-PL" smtClean="0"/>
              <a:t>przygotowała - Karolina Wlazłowicz</a:t>
            </a:r>
            <a:endParaRPr lang="pl-PL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F73C48-386B-4F92-9D1F-8494D802914C}" type="slidenum">
              <a:rPr lang="pl-PL" smtClean="0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5501672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074562"/>
            <a:ext cx="6591985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3581400"/>
            <a:ext cx="659198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pl-PL" smtClean="0"/>
              <a:t>Karolina Wlazłowicz</a:t>
            </a:r>
            <a:endParaRPr lang="pl-PL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l-PL" smtClean="0"/>
              <a:t>przygotowała - Karolina Wlazłowicz</a:t>
            </a:r>
            <a:endParaRPr lang="pl-PL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pPr>
              <a:defRPr/>
            </a:pPr>
            <a:fld id="{3B017686-FECF-427D-A706-320A8C4C79CF}" type="slidenum">
              <a:rPr lang="pl-PL" smtClean="0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6760485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2416" y="2136706"/>
            <a:ext cx="3197531" cy="3767397"/>
          </a:xfrm>
        </p:spPr>
        <p:txBody>
          <a:bodyPr>
            <a:normAutofit/>
          </a:bodyPr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7307" y="2136706"/>
            <a:ext cx="3197093" cy="3767397"/>
          </a:xfrm>
        </p:spPr>
        <p:txBody>
          <a:bodyPr>
            <a:normAutofit/>
          </a:bodyPr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pl-PL" smtClean="0"/>
              <a:t>Karolina Wlazłowicz</a:t>
            </a:r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l-PL" smtClean="0"/>
              <a:t>przygotowała - Karolina Wlazłowicz</a:t>
            </a:r>
            <a:endParaRPr lang="pl-PL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pPr>
              <a:defRPr/>
            </a:pPr>
            <a:fld id="{BD56F5BE-0561-4FCD-9919-D296D5ACBAC8}" type="slidenum">
              <a:rPr lang="pl-PL" smtClean="0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4678989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5352" y="2226626"/>
            <a:ext cx="28745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2415" y="2802888"/>
            <a:ext cx="3197532" cy="3105703"/>
          </a:xfrm>
        </p:spPr>
        <p:txBody>
          <a:bodyPr>
            <a:normAutofit/>
          </a:bodyPr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6154" y="2223398"/>
            <a:ext cx="28732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3715" y="2799660"/>
            <a:ext cx="3195680" cy="3105703"/>
          </a:xfrm>
        </p:spPr>
        <p:txBody>
          <a:bodyPr>
            <a:normAutofit/>
          </a:bodyPr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pl-PL" smtClean="0"/>
              <a:t>Karolina Wlazłowicz</a:t>
            </a:r>
            <a:endParaRPr lang="pl-P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l-PL" smtClean="0"/>
              <a:t>przygotowała - Karolina Wlazłowicz</a:t>
            </a:r>
            <a:endParaRPr lang="pl-PL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pPr>
              <a:defRPr/>
            </a:pPr>
            <a:fld id="{54FEF5D0-D70E-4769-964F-9628C2E824AC}" type="slidenum">
              <a:rPr lang="pl-PL" smtClean="0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4246362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pl-PL" smtClean="0"/>
              <a:t>Karolina Wlazłowicz</a:t>
            </a:r>
            <a:endParaRPr lang="pl-PL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l-PL" smtClean="0"/>
              <a:t>przygotowała - Karolina Wlazłowicz</a:t>
            </a:r>
            <a:endParaRPr lang="pl-PL"/>
          </a:p>
        </p:txBody>
      </p:sp>
      <p:sp>
        <p:nvSpPr>
          <p:cNvPr id="8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E2F9675-9B46-47E7-A077-D6F509FA6294}" type="slidenum">
              <a:rPr lang="pl-PL" smtClean="0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3827427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pl-PL" smtClean="0"/>
              <a:t>Karolina Wlazłowicz</a:t>
            </a:r>
            <a:endParaRPr lang="pl-P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l-PL" smtClean="0"/>
              <a:t>przygotowała - Karolina Wlazłowicz</a:t>
            </a:r>
            <a:endParaRPr lang="pl-PL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FAC0E64-84DC-4698-A80D-B5B733491CA2}" type="slidenum">
              <a:rPr lang="pl-PL" smtClean="0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19937954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46088"/>
            <a:ext cx="2629584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3494" y="446089"/>
            <a:ext cx="3790906" cy="5414963"/>
          </a:xfrm>
        </p:spPr>
        <p:txBody>
          <a:bodyPr anchor="ctr">
            <a:normAutofit/>
          </a:bodyPr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1598613"/>
            <a:ext cx="2629584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pl-PL" smtClean="0"/>
              <a:t>Karolina Wlazłowicz</a:t>
            </a:r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l-PL" smtClean="0"/>
              <a:t>przygotowała - Karolina Wlazłowicz</a:t>
            </a:r>
            <a:endParaRPr lang="pl-PL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1563B00-84FC-4D21-9663-5712D6E679DB}" type="slidenum">
              <a:rPr lang="pl-PL" smtClean="0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3791224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800600"/>
            <a:ext cx="6591985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2415" y="634965"/>
            <a:ext cx="6591985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l-PL" smtClean="0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367338"/>
            <a:ext cx="6591985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pl-PL" smtClean="0"/>
              <a:t>Karolina Wlazłowicz</a:t>
            </a:r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l-PL" smtClean="0"/>
              <a:t>przygotowała - Karolina Wlazłowicz</a:t>
            </a:r>
            <a:endParaRPr lang="pl-PL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pPr>
              <a:defRPr/>
            </a:pPr>
            <a:fld id="{ED4E7CDA-085D-4C67-8ABB-58B3432DE54F}" type="slidenum">
              <a:rPr lang="pl-PL" smtClean="0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1081427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1" y="228600"/>
            <a:ext cx="1981200" cy="6638628"/>
            <a:chOff x="2487613" y="285750"/>
            <a:chExt cx="2428875" cy="5654676"/>
          </a:xfrm>
        </p:grpSpPr>
        <p:sp>
          <p:nvSpPr>
            <p:cNvPr id="37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8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9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0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1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2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3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4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5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6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7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8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49" name="Group 48"/>
          <p:cNvGrpSpPr/>
          <p:nvPr/>
        </p:nvGrpSpPr>
        <p:grpSpPr>
          <a:xfrm>
            <a:off x="20421" y="285"/>
            <a:ext cx="1952272" cy="6852968"/>
            <a:chOff x="6627813" y="195717"/>
            <a:chExt cx="1952625" cy="5678034"/>
          </a:xfrm>
        </p:grpSpPr>
        <p:sp>
          <p:nvSpPr>
            <p:cNvPr id="50" name="Freeform 27"/>
            <p:cNvSpPr/>
            <p:nvPr/>
          </p:nvSpPr>
          <p:spPr bwMode="auto">
            <a:xfrm>
              <a:off x="6627813" y="195717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1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2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3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4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5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6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7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8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9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0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1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62" name="Rectangle 61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2133600"/>
            <a:ext cx="6591985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2400" y="6135089"/>
            <a:ext cx="766380" cy="370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pl-PL" smtClean="0"/>
              <a:t>Karolina Wlazłowicz</a:t>
            </a:r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2415" y="6135809"/>
            <a:ext cx="5716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pl-PL" smtClean="0"/>
              <a:t>przygotowała - Karolina Wlazłowicz</a:t>
            </a:r>
            <a:endParaRPr lang="pl-PL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11228" y="787783"/>
            <a:ext cx="5849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pPr>
              <a:defRPr/>
            </a:pPr>
            <a:fld id="{A883636A-69B5-4784-8126-A4E7F35C8889}" type="slidenum">
              <a:rPr lang="pl-PL" smtClean="0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7303733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68" r:id="rId1"/>
    <p:sldLayoutId id="2147484169" r:id="rId2"/>
    <p:sldLayoutId id="2147484170" r:id="rId3"/>
    <p:sldLayoutId id="2147484171" r:id="rId4"/>
    <p:sldLayoutId id="2147484172" r:id="rId5"/>
    <p:sldLayoutId id="2147484173" r:id="rId6"/>
    <p:sldLayoutId id="2147484174" r:id="rId7"/>
    <p:sldLayoutId id="2147484175" r:id="rId8"/>
    <p:sldLayoutId id="2147484176" r:id="rId9"/>
    <p:sldLayoutId id="2147484177" r:id="rId10"/>
    <p:sldLayoutId id="2147484178" r:id="rId11"/>
    <p:sldLayoutId id="2147484179" r:id="rId12"/>
    <p:sldLayoutId id="2147484180" r:id="rId13"/>
    <p:sldLayoutId id="2147484181" r:id="rId14"/>
    <p:sldLayoutId id="2147484182" r:id="rId15"/>
    <p:sldLayoutId id="2147484183" r:id="rId16"/>
    <p:sldLayoutId id="2147484184" r:id="rId17"/>
  </p:sldLayoutIdLst>
  <p:transition spd="med">
    <p:fade/>
  </p:transition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9.jpe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openxmlformats.org/officeDocument/2006/relationships/image" Target="../media/image9.jpe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7" Type="http://schemas.openxmlformats.org/officeDocument/2006/relationships/image" Target="../media/image9.jpe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7" Type="http://schemas.openxmlformats.org/officeDocument/2006/relationships/image" Target="../media/image9.jpeg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7" Type="http://schemas.openxmlformats.org/officeDocument/2006/relationships/image" Target="../media/image9.jpeg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7" Type="http://schemas.openxmlformats.org/officeDocument/2006/relationships/image" Target="../media/image9.jpeg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7" Type="http://schemas.openxmlformats.org/officeDocument/2006/relationships/image" Target="../media/image9.jpeg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7" Type="http://schemas.openxmlformats.org/officeDocument/2006/relationships/image" Target="../media/image9.jpeg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7" Type="http://schemas.openxmlformats.org/officeDocument/2006/relationships/image" Target="../media/image9.jpeg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wfosigw.lodz.pl/" TargetMode="External"/><Relationship Id="rId7" Type="http://schemas.openxmlformats.org/officeDocument/2006/relationships/image" Target="../media/image9.jpeg"/><Relationship Id="rId2" Type="http://schemas.openxmlformats.org/officeDocument/2006/relationships/hyperlink" Target="mailto:fundusz@wfosigw.lodz.pl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9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9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numeru slajd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B017686-FECF-427D-A706-320A8C4C79CF}" type="slidenum">
              <a:rPr lang="pl-PL" smtClean="0"/>
              <a:pPr>
                <a:defRPr/>
              </a:pPr>
              <a:t>1</a:t>
            </a:fld>
            <a:endParaRPr lang="pl-PL" dirty="0"/>
          </a:p>
        </p:txBody>
      </p:sp>
      <p:sp>
        <p:nvSpPr>
          <p:cNvPr id="4" name="pole tekstowe 3"/>
          <p:cNvSpPr txBox="1"/>
          <p:nvPr/>
        </p:nvSpPr>
        <p:spPr>
          <a:xfrm>
            <a:off x="2339752" y="109958"/>
            <a:ext cx="4622268" cy="2766987"/>
          </a:xfrm>
          <a:prstGeom prst="rect">
            <a:avLst/>
          </a:prstGeom>
          <a:solidFill>
            <a:srgbClr val="FFFFFF"/>
          </a:solidFill>
          <a:ln w="19050">
            <a:solidFill>
              <a:schemeClr val="bg2">
                <a:lumMod val="50000"/>
              </a:schemeClr>
            </a:solidFill>
          </a:ln>
        </p:spPr>
        <p:txBody>
          <a:bodyPr wrap="square" rtlCol="0">
            <a:normAutofit fontScale="97500"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Obraz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202627"/>
            <a:ext cx="3024336" cy="2581647"/>
          </a:xfrm>
          <a:prstGeom prst="rect">
            <a:avLst/>
          </a:prstGeom>
        </p:spPr>
      </p:pic>
      <p:sp>
        <p:nvSpPr>
          <p:cNvPr id="9" name="Prostokąt 8"/>
          <p:cNvSpPr/>
          <p:nvPr/>
        </p:nvSpPr>
        <p:spPr>
          <a:xfrm>
            <a:off x="1228730" y="3091225"/>
            <a:ext cx="691276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pl-PL" sz="2400" b="1" dirty="0" smtClean="0">
                <a:ln/>
                <a:solidFill>
                  <a:schemeClr val="accent3"/>
                </a:solidFill>
              </a:rPr>
              <a:t>WOJEWÓDZKI FUNDUSZ OCHRONY ŚRODOWISKA </a:t>
            </a:r>
          </a:p>
          <a:p>
            <a:pPr algn="ctr"/>
            <a:r>
              <a:rPr lang="pl-PL" sz="2400" b="1" dirty="0">
                <a:ln/>
                <a:solidFill>
                  <a:schemeClr val="accent3"/>
                </a:solidFill>
              </a:rPr>
              <a:t>i</a:t>
            </a:r>
            <a:r>
              <a:rPr lang="pl-PL" sz="2400" b="1" dirty="0" smtClean="0">
                <a:ln/>
                <a:solidFill>
                  <a:schemeClr val="accent3"/>
                </a:solidFill>
              </a:rPr>
              <a:t> GOSPODARKI WODNEJ w ŁODZI</a:t>
            </a:r>
          </a:p>
        </p:txBody>
      </p:sp>
      <p:pic>
        <p:nvPicPr>
          <p:cNvPr id="2" name="Obraz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4262616"/>
            <a:ext cx="4622268" cy="2500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2407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2"/>
          <p:cNvSpPr>
            <a:spLocks noGrp="1"/>
          </p:cNvSpPr>
          <p:nvPr>
            <p:ph type="title"/>
          </p:nvPr>
        </p:nvSpPr>
        <p:spPr>
          <a:xfrm>
            <a:off x="1601436" y="286998"/>
            <a:ext cx="7075020" cy="616248"/>
          </a:xfrm>
        </p:spPr>
        <p:txBody>
          <a:bodyPr>
            <a:normAutofit fontScale="90000"/>
          </a:bodyPr>
          <a:lstStyle/>
          <a:p>
            <a:r>
              <a:rPr lang="pl-PL" sz="2800" dirty="0" smtClean="0">
                <a:solidFill>
                  <a:schemeClr val="accent3">
                    <a:lumMod val="75000"/>
                  </a:schemeClr>
                </a:solidFill>
                <a:latin typeface="Arial Black" panose="020B0A04020102020204" pitchFamily="34" charset="0"/>
              </a:rPr>
              <a:t/>
            </a:r>
            <a:br>
              <a:rPr lang="pl-PL" sz="2800" dirty="0" smtClean="0">
                <a:solidFill>
                  <a:schemeClr val="accent3">
                    <a:lumMod val="75000"/>
                  </a:schemeClr>
                </a:solidFill>
                <a:latin typeface="Arial Black" panose="020B0A04020102020204" pitchFamily="34" charset="0"/>
              </a:rPr>
            </a:br>
            <a:r>
              <a:rPr lang="pl-PL" sz="2800" dirty="0" smtClean="0">
                <a:solidFill>
                  <a:schemeClr val="accent3">
                    <a:lumMod val="75000"/>
                  </a:schemeClr>
                </a:solidFill>
                <a:latin typeface="Arial Black" panose="020B0A04020102020204" pitchFamily="34" charset="0"/>
              </a:rPr>
              <a:t>ZASADY UMARZANIA POŻYCZEK</a:t>
            </a:r>
            <a:endParaRPr lang="pl-PL" sz="2800" dirty="0">
              <a:solidFill>
                <a:schemeClr val="accent3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F73C48-386B-4F92-9D1F-8494D802914C}" type="slidenum">
              <a:rPr lang="pl-PL" smtClean="0"/>
              <a:pPr>
                <a:defRPr/>
              </a:pPr>
              <a:t>10</a:t>
            </a:fld>
            <a:endParaRPr lang="pl-PL"/>
          </a:p>
        </p:txBody>
      </p:sp>
      <p:sp>
        <p:nvSpPr>
          <p:cNvPr id="2" name="Prostokąt z rogami zaokrąglonymi z jednej strony 1"/>
          <p:cNvSpPr/>
          <p:nvPr/>
        </p:nvSpPr>
        <p:spPr>
          <a:xfrm>
            <a:off x="2735796" y="1340768"/>
            <a:ext cx="3672408" cy="643210"/>
          </a:xfrm>
          <a:prstGeom prst="round2Same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4" name="Prostokąt 3"/>
          <p:cNvSpPr/>
          <p:nvPr/>
        </p:nvSpPr>
        <p:spPr>
          <a:xfrm>
            <a:off x="2636912" y="1400763"/>
            <a:ext cx="38701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/>
            <a:r>
              <a:rPr lang="pl-PL" altLang="pl-PL" sz="1400" b="1" i="1" dirty="0">
                <a:solidFill>
                  <a:schemeClr val="bg1"/>
                </a:solidFill>
              </a:rPr>
              <a:t>UMORZENIEM MOŻNA OBJĄĆ KWOTĘ POŻYCZKI W WYSOKOŚCI </a:t>
            </a:r>
          </a:p>
        </p:txBody>
      </p:sp>
      <p:sp>
        <p:nvSpPr>
          <p:cNvPr id="5" name="Strzałka w dół 4"/>
          <p:cNvSpPr/>
          <p:nvPr/>
        </p:nvSpPr>
        <p:spPr>
          <a:xfrm>
            <a:off x="4319972" y="1917993"/>
            <a:ext cx="576064" cy="288032"/>
          </a:xfrm>
          <a:prstGeom prst="downArrow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8" name="Prostokąt z zaokrąglonym rogiem 7"/>
          <p:cNvSpPr/>
          <p:nvPr/>
        </p:nvSpPr>
        <p:spPr>
          <a:xfrm>
            <a:off x="3275856" y="2276872"/>
            <a:ext cx="2736304" cy="648072"/>
          </a:xfrm>
          <a:prstGeom prst="round1Rect">
            <a:avLst/>
          </a:prstGeom>
          <a:solidFill>
            <a:schemeClr val="bg2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9" name="Prostokąt 8"/>
          <p:cNvSpPr/>
          <p:nvPr/>
        </p:nvSpPr>
        <p:spPr>
          <a:xfrm>
            <a:off x="3478463" y="2247836"/>
            <a:ext cx="2331089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altLang="pl-PL" sz="1400" b="1" dirty="0">
                <a:solidFill>
                  <a:schemeClr val="bg1"/>
                </a:solidFill>
              </a:rPr>
              <a:t>do</a:t>
            </a:r>
            <a:r>
              <a:rPr lang="pl-PL" altLang="pl-PL" sz="1000" b="1" dirty="0">
                <a:solidFill>
                  <a:schemeClr val="bg1"/>
                </a:solidFill>
              </a:rPr>
              <a:t> </a:t>
            </a:r>
            <a:r>
              <a:rPr lang="pl-PL" altLang="pl-PL" sz="2400" b="1" dirty="0">
                <a:solidFill>
                  <a:schemeClr val="bg1"/>
                </a:solidFill>
              </a:rPr>
              <a:t>20% </a:t>
            </a:r>
            <a:r>
              <a:rPr lang="pl-PL" altLang="pl-PL" sz="1400" b="1" dirty="0">
                <a:solidFill>
                  <a:schemeClr val="bg1"/>
                </a:solidFill>
              </a:rPr>
              <a:t>wypłaconej kwoty pożyczki</a:t>
            </a:r>
          </a:p>
        </p:txBody>
      </p:sp>
      <p:sp>
        <p:nvSpPr>
          <p:cNvPr id="10" name="Owal 9"/>
          <p:cNvSpPr/>
          <p:nvPr/>
        </p:nvSpPr>
        <p:spPr>
          <a:xfrm>
            <a:off x="4211960" y="3050108"/>
            <a:ext cx="792088" cy="792088"/>
          </a:xfrm>
          <a:prstGeom prst="ellipse">
            <a:avLst/>
          </a:prstGeom>
          <a:solidFill>
            <a:schemeClr val="bg2">
              <a:lumMod val="10000"/>
              <a:alpha val="5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1" name="Prostokąt 10"/>
          <p:cNvSpPr/>
          <p:nvPr/>
        </p:nvSpPr>
        <p:spPr>
          <a:xfrm>
            <a:off x="4355976" y="3129114"/>
            <a:ext cx="75816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40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+</a:t>
            </a:r>
            <a:endParaRPr lang="pl-PL" sz="4000" dirty="0"/>
          </a:p>
        </p:txBody>
      </p:sp>
      <p:sp>
        <p:nvSpPr>
          <p:cNvPr id="14" name="Prostokąt z rogami zaokrąglonymi po przekątnej 13"/>
          <p:cNvSpPr/>
          <p:nvPr/>
        </p:nvSpPr>
        <p:spPr>
          <a:xfrm>
            <a:off x="107504" y="4004982"/>
            <a:ext cx="2818656" cy="1838594"/>
          </a:xfrm>
          <a:prstGeom prst="round2DiagRect">
            <a:avLst/>
          </a:prstGeom>
          <a:solidFill>
            <a:schemeClr val="bg2">
              <a:lumMod val="90000"/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5" name="Prostokąt z rogami zaokrąglonymi po przekątnej 14"/>
          <p:cNvSpPr/>
          <p:nvPr/>
        </p:nvSpPr>
        <p:spPr>
          <a:xfrm>
            <a:off x="3177871" y="4014177"/>
            <a:ext cx="2818656" cy="1838594"/>
          </a:xfrm>
          <a:prstGeom prst="round2DiagRect">
            <a:avLst/>
          </a:prstGeom>
          <a:solidFill>
            <a:schemeClr val="bg2">
              <a:lumMod val="90000"/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6" name="Prostokąt z rogami zaokrąglonymi po przekątnej 15"/>
          <p:cNvSpPr/>
          <p:nvPr/>
        </p:nvSpPr>
        <p:spPr>
          <a:xfrm>
            <a:off x="6290747" y="3975648"/>
            <a:ext cx="2745749" cy="1829615"/>
          </a:xfrm>
          <a:prstGeom prst="round2DiagRect">
            <a:avLst/>
          </a:prstGeom>
          <a:solidFill>
            <a:schemeClr val="bg2">
              <a:lumMod val="90000"/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7" name="Prostokąt 16"/>
          <p:cNvSpPr/>
          <p:nvPr/>
        </p:nvSpPr>
        <p:spPr>
          <a:xfrm>
            <a:off x="179512" y="4107417"/>
            <a:ext cx="259228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1200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wypłaconej kwoty pożyczki pod </a:t>
            </a:r>
            <a:r>
              <a:rPr lang="pl-PL" sz="1200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warunkiem przeznaczenia </a:t>
            </a:r>
            <a:r>
              <a:rPr lang="pl-PL" sz="1200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umorzonej kwoty na zakup pojazdów elektrycznych, punktów ładowania lub stacji ładowania, </a:t>
            </a:r>
            <a:r>
              <a:rPr lang="pl-PL" sz="1200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 </a:t>
            </a:r>
            <a:r>
              <a:rPr lang="pl-PL" sz="1200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rozumieniu ustawy z </a:t>
            </a:r>
            <a:r>
              <a:rPr lang="pl-PL" sz="1200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11.01.2018 r</a:t>
            </a:r>
            <a:r>
              <a:rPr lang="pl-PL" sz="1200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pl-PL" sz="1200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o </a:t>
            </a:r>
            <a:r>
              <a:rPr lang="pl-PL" sz="1200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elektromobilności</a:t>
            </a:r>
            <a:r>
              <a:rPr lang="pl-PL" sz="1200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 paliwach alternatywnych;</a:t>
            </a:r>
            <a:endParaRPr lang="pl-PL" altLang="pl-PL" sz="1200" b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Prostokąt 17"/>
          <p:cNvSpPr/>
          <p:nvPr/>
        </p:nvSpPr>
        <p:spPr>
          <a:xfrm>
            <a:off x="3120163" y="4127939"/>
            <a:ext cx="293407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1200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wypłaconej kwoty pożyczki pod warunkiem przeznaczenia umorzonej kwoty na przedsięwzięcia </a:t>
            </a:r>
            <a:r>
              <a:rPr lang="pl-PL" sz="1200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w </a:t>
            </a:r>
            <a:r>
              <a:rPr lang="pl-PL" sz="1200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odnawialne źródła energii lub zmierzające do ograniczenia niskiej emisji </a:t>
            </a:r>
            <a:r>
              <a:rPr lang="pl-PL" sz="1100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lub</a:t>
            </a:r>
            <a:r>
              <a:rPr lang="pl-PL" sz="1200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wzrostu efektywności energetycznej realizowane na terenach objętych programami ochrony powietrza</a:t>
            </a:r>
            <a:endParaRPr lang="pl-PL" altLang="pl-PL" sz="1200" b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Prostokąt 18"/>
          <p:cNvSpPr/>
          <p:nvPr/>
        </p:nvSpPr>
        <p:spPr>
          <a:xfrm>
            <a:off x="6531369" y="4107417"/>
            <a:ext cx="221399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altLang="pl-PL" sz="1200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 przypadku przeznaczenia całości środków pochodzących </a:t>
            </a:r>
            <a:r>
              <a:rPr lang="pl-PL" altLang="pl-PL" sz="1200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z </a:t>
            </a:r>
            <a:r>
              <a:rPr lang="pl-PL" altLang="pl-PL" sz="1200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umorzenia na realizację zadania z innej dziedziny ochrony środowiska</a:t>
            </a:r>
            <a:endParaRPr lang="pl-PL" altLang="pl-PL" sz="1050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pl-PL" altLang="pl-PL" sz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Prostokąt z rogami zaokrąglonymi z jednej strony 20"/>
          <p:cNvSpPr/>
          <p:nvPr/>
        </p:nvSpPr>
        <p:spPr>
          <a:xfrm>
            <a:off x="116422" y="3629612"/>
            <a:ext cx="977280" cy="498327"/>
          </a:xfrm>
          <a:prstGeom prst="round2SameRect">
            <a:avLst/>
          </a:prstGeom>
          <a:solidFill>
            <a:schemeClr val="bg2">
              <a:lumMod val="2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dirty="0" smtClean="0"/>
              <a:t>40%</a:t>
            </a:r>
            <a:endParaRPr lang="pl-PL" dirty="0"/>
          </a:p>
        </p:txBody>
      </p:sp>
      <p:sp>
        <p:nvSpPr>
          <p:cNvPr id="22" name="Prostokąt z rogami zaokrąglonymi z jednej strony 21"/>
          <p:cNvSpPr/>
          <p:nvPr/>
        </p:nvSpPr>
        <p:spPr>
          <a:xfrm>
            <a:off x="6294866" y="3629612"/>
            <a:ext cx="977280" cy="498327"/>
          </a:xfrm>
          <a:prstGeom prst="round2SameRect">
            <a:avLst/>
          </a:prstGeom>
          <a:solidFill>
            <a:schemeClr val="bg2">
              <a:lumMod val="2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dirty="0" smtClean="0"/>
              <a:t>25%</a:t>
            </a:r>
            <a:endParaRPr lang="pl-PL" dirty="0"/>
          </a:p>
        </p:txBody>
      </p:sp>
      <p:sp>
        <p:nvSpPr>
          <p:cNvPr id="23" name="Prostokąt z rogami zaokrąglonymi z jednej strony 22"/>
          <p:cNvSpPr/>
          <p:nvPr/>
        </p:nvSpPr>
        <p:spPr>
          <a:xfrm>
            <a:off x="3162672" y="3629613"/>
            <a:ext cx="977280" cy="477804"/>
          </a:xfrm>
          <a:prstGeom prst="round2SameRect">
            <a:avLst/>
          </a:prstGeom>
          <a:solidFill>
            <a:schemeClr val="bg2">
              <a:lumMod val="2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dirty="0" smtClean="0"/>
              <a:t>30%</a:t>
            </a:r>
            <a:endParaRPr lang="pl-PL" dirty="0"/>
          </a:p>
        </p:txBody>
      </p:sp>
      <p:pic>
        <p:nvPicPr>
          <p:cNvPr id="24" name="Obraz 23">
            <a:extLst>
              <a:ext uri="{FF2B5EF4-FFF2-40B4-BE49-F238E27FC236}">
                <a16:creationId xmlns:a16="http://schemas.microsoft.com/office/drawing/2014/main" id="{A455DAAB-03DB-41EC-B071-6FBE5CFF5B98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2060217" y="6180633"/>
            <a:ext cx="5396675" cy="698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Prostokąt 24"/>
          <p:cNvSpPr/>
          <p:nvPr/>
        </p:nvSpPr>
        <p:spPr>
          <a:xfrm>
            <a:off x="2358007" y="5925598"/>
            <a:ext cx="4572000" cy="103105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pl-PL" sz="1400" b="1" dirty="0">
                <a:solidFill>
                  <a:srgbClr val="FF0000"/>
                </a:solidFill>
              </a:rPr>
              <a:t>UWAGA</a:t>
            </a:r>
            <a:r>
              <a:rPr lang="pl-PL" sz="1400" b="1" dirty="0" smtClean="0">
                <a:solidFill>
                  <a:srgbClr val="FF0000"/>
                </a:solidFill>
              </a:rPr>
              <a:t>!!!</a:t>
            </a:r>
          </a:p>
          <a:p>
            <a:pPr algn="ctr"/>
            <a:endParaRPr lang="pl-PL" sz="500" b="1" dirty="0">
              <a:solidFill>
                <a:srgbClr val="FF0000"/>
              </a:solidFill>
            </a:endParaRPr>
          </a:p>
          <a:p>
            <a:pPr algn="ctr"/>
            <a:r>
              <a:rPr lang="pl-PL" sz="1400" b="1" dirty="0">
                <a:solidFill>
                  <a:schemeClr val="bg1"/>
                </a:solidFill>
              </a:rPr>
              <a:t>Zadania musza zostać zakończone w terminie do 2 lat od daty podjęcia decyzji o umorzeniu pożyczki</a:t>
            </a:r>
            <a:endParaRPr lang="pl-PL" sz="1400" dirty="0"/>
          </a:p>
        </p:txBody>
      </p:sp>
      <p:pic>
        <p:nvPicPr>
          <p:cNvPr id="26" name="Picture 2" descr="https://www.wfosigw.lodz.pl/ofiles/15723e0b0b781d6ca2c9cabb94a7a940&amp;attachment=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2420" y="50326"/>
            <a:ext cx="1662971" cy="644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6057290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F73C48-386B-4F92-9D1F-8494D802914C}" type="slidenum">
              <a:rPr lang="pl-PL" smtClean="0"/>
              <a:pPr>
                <a:defRPr/>
              </a:pPr>
              <a:t>11</a:t>
            </a:fld>
            <a:endParaRPr lang="pl-PL"/>
          </a:p>
        </p:txBody>
      </p:sp>
      <p:sp>
        <p:nvSpPr>
          <p:cNvPr id="8" name="Prostokąt ze ściętym rogiem 7"/>
          <p:cNvSpPr/>
          <p:nvPr/>
        </p:nvSpPr>
        <p:spPr>
          <a:xfrm>
            <a:off x="213388" y="1431779"/>
            <a:ext cx="3960440" cy="1224136"/>
          </a:xfrm>
          <a:prstGeom prst="snip1Rect">
            <a:avLst/>
          </a:prstGeom>
          <a:solidFill>
            <a:schemeClr val="bg2">
              <a:lumMod val="50000"/>
              <a:alpha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5" name="Prostokąt ze ściętym rogiem 14"/>
          <p:cNvSpPr/>
          <p:nvPr/>
        </p:nvSpPr>
        <p:spPr>
          <a:xfrm>
            <a:off x="210226" y="5356012"/>
            <a:ext cx="3960440" cy="629144"/>
          </a:xfrm>
          <a:prstGeom prst="snip1Rect">
            <a:avLst/>
          </a:prstGeom>
          <a:solidFill>
            <a:schemeClr val="bg2">
              <a:lumMod val="50000"/>
              <a:alpha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7" name="Prostokąt ze ściętym rogiem 16"/>
          <p:cNvSpPr/>
          <p:nvPr/>
        </p:nvSpPr>
        <p:spPr>
          <a:xfrm>
            <a:off x="219127" y="4090031"/>
            <a:ext cx="3960440" cy="1152128"/>
          </a:xfrm>
          <a:prstGeom prst="snip1Rect">
            <a:avLst/>
          </a:prstGeom>
          <a:solidFill>
            <a:schemeClr val="bg2">
              <a:lumMod val="50000"/>
              <a:alpha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8" name="Prostokąt ze ściętym rogiem 17"/>
          <p:cNvSpPr/>
          <p:nvPr/>
        </p:nvSpPr>
        <p:spPr>
          <a:xfrm>
            <a:off x="213388" y="6093295"/>
            <a:ext cx="3960440" cy="657693"/>
          </a:xfrm>
          <a:prstGeom prst="snip1Rect">
            <a:avLst/>
          </a:prstGeom>
          <a:solidFill>
            <a:schemeClr val="bg2">
              <a:lumMod val="50000"/>
              <a:alpha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9" name="Prostokąt ze ściętym rogiem 18"/>
          <p:cNvSpPr/>
          <p:nvPr/>
        </p:nvSpPr>
        <p:spPr>
          <a:xfrm>
            <a:off x="4860032" y="1412776"/>
            <a:ext cx="3960440" cy="1224136"/>
          </a:xfrm>
          <a:prstGeom prst="snip1Rect">
            <a:avLst/>
          </a:prstGeom>
          <a:solidFill>
            <a:schemeClr val="bg2">
              <a:lumMod val="50000"/>
              <a:alpha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0" name="Prostokąt ze ściętym rogiem 19"/>
          <p:cNvSpPr/>
          <p:nvPr/>
        </p:nvSpPr>
        <p:spPr>
          <a:xfrm>
            <a:off x="4860032" y="5532608"/>
            <a:ext cx="3960440" cy="1224136"/>
          </a:xfrm>
          <a:prstGeom prst="snip1Rect">
            <a:avLst/>
          </a:prstGeom>
          <a:solidFill>
            <a:schemeClr val="bg2">
              <a:lumMod val="50000"/>
              <a:alpha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1" name="Prostokąt ze ściętym rogiem 20"/>
          <p:cNvSpPr/>
          <p:nvPr/>
        </p:nvSpPr>
        <p:spPr>
          <a:xfrm>
            <a:off x="4866328" y="4197816"/>
            <a:ext cx="3960440" cy="1152128"/>
          </a:xfrm>
          <a:prstGeom prst="snip1Rect">
            <a:avLst/>
          </a:prstGeom>
          <a:solidFill>
            <a:schemeClr val="bg2">
              <a:lumMod val="50000"/>
              <a:alpha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2" name="Prostokąt ze ściętym rogiem 21"/>
          <p:cNvSpPr/>
          <p:nvPr/>
        </p:nvSpPr>
        <p:spPr>
          <a:xfrm>
            <a:off x="4860032" y="2837777"/>
            <a:ext cx="3960440" cy="1152128"/>
          </a:xfrm>
          <a:prstGeom prst="snip1Rect">
            <a:avLst/>
          </a:prstGeom>
          <a:solidFill>
            <a:schemeClr val="bg2">
              <a:lumMod val="50000"/>
              <a:alpha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3" name="Prostokąt 22"/>
          <p:cNvSpPr/>
          <p:nvPr/>
        </p:nvSpPr>
        <p:spPr>
          <a:xfrm>
            <a:off x="975967" y="5464343"/>
            <a:ext cx="283708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Pożyczki pomostowe</a:t>
            </a:r>
            <a:endParaRPr lang="pl-PL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Prostokąt 23"/>
          <p:cNvSpPr/>
          <p:nvPr/>
        </p:nvSpPr>
        <p:spPr>
          <a:xfrm>
            <a:off x="-203820" y="4344255"/>
            <a:ext cx="47702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Pożyczki udzielane na </a:t>
            </a:r>
          </a:p>
          <a:p>
            <a:pPr algn="ctr"/>
            <a:r>
              <a:rPr lang="pl-PL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warunkach </a:t>
            </a:r>
            <a:r>
              <a:rPr lang="pl-PL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rynkowych</a:t>
            </a:r>
            <a:endParaRPr lang="pl-PL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" name="Prostokąt 24"/>
          <p:cNvSpPr/>
          <p:nvPr/>
        </p:nvSpPr>
        <p:spPr>
          <a:xfrm>
            <a:off x="975967" y="6207694"/>
            <a:ext cx="243528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pl-PL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Pożyczki płatnicze</a:t>
            </a:r>
            <a:endParaRPr lang="pl-PL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" name="Prostokąt 25"/>
          <p:cNvSpPr/>
          <p:nvPr/>
        </p:nvSpPr>
        <p:spPr>
          <a:xfrm>
            <a:off x="-92392" y="1563179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pl-PL" b="1" dirty="0">
                <a:solidFill>
                  <a:schemeClr val="bg1"/>
                </a:solidFill>
              </a:rPr>
              <a:t>Pożyczki, o umorzenie których Beneficjent </a:t>
            </a:r>
          </a:p>
          <a:p>
            <a:pPr algn="ctr"/>
            <a:r>
              <a:rPr lang="pl-PL" b="1" dirty="0">
                <a:solidFill>
                  <a:schemeClr val="bg1"/>
                </a:solidFill>
              </a:rPr>
              <a:t>wystąpił po dokonaniu ich spłaty</a:t>
            </a:r>
          </a:p>
        </p:txBody>
      </p:sp>
      <p:sp>
        <p:nvSpPr>
          <p:cNvPr id="27" name="Prostokąt 26"/>
          <p:cNvSpPr/>
          <p:nvPr/>
        </p:nvSpPr>
        <p:spPr>
          <a:xfrm>
            <a:off x="4968044" y="1681979"/>
            <a:ext cx="374441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pl-PL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Pożyczki o okresie spłaty do </a:t>
            </a:r>
            <a:r>
              <a:rPr lang="pl-PL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1 </a:t>
            </a:r>
            <a:r>
              <a:rPr lang="pl-PL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roku lub spłacone w tym okresie</a:t>
            </a:r>
          </a:p>
        </p:txBody>
      </p:sp>
      <p:sp>
        <p:nvSpPr>
          <p:cNvPr id="28" name="Prostokąt 27"/>
          <p:cNvSpPr/>
          <p:nvPr/>
        </p:nvSpPr>
        <p:spPr>
          <a:xfrm>
            <a:off x="5171365" y="3192935"/>
            <a:ext cx="333777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pl-PL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Pożyczki</a:t>
            </a:r>
            <a:r>
              <a:rPr lang="pl-PL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łączone z dotacją</a:t>
            </a:r>
          </a:p>
        </p:txBody>
      </p:sp>
      <p:sp>
        <p:nvSpPr>
          <p:cNvPr id="29" name="Prostokąt 28"/>
          <p:cNvSpPr/>
          <p:nvPr/>
        </p:nvSpPr>
        <p:spPr>
          <a:xfrm>
            <a:off x="4736655" y="4317302"/>
            <a:ext cx="420719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pl-PL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Pożyczka na pokrycie udziału własnego do zadań realizowanych ze środków Funduszu</a:t>
            </a:r>
          </a:p>
        </p:txBody>
      </p:sp>
      <p:sp>
        <p:nvSpPr>
          <p:cNvPr id="30" name="Prostokąt 29"/>
          <p:cNvSpPr/>
          <p:nvPr/>
        </p:nvSpPr>
        <p:spPr>
          <a:xfrm>
            <a:off x="4654604" y="5568029"/>
            <a:ext cx="445492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Pożyczki udzielane na zadania z dziedziny ochrony powietrza, których odbiorcami końcowymi są osoby fizyczne korzystające </a:t>
            </a:r>
            <a:r>
              <a:rPr lang="pl-PL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z </a:t>
            </a:r>
            <a:r>
              <a:rPr lang="pl-PL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dofinansowania Funduszu za pośrednictwem jednostki samorządu terytorialnego</a:t>
            </a:r>
            <a:endParaRPr lang="pl-PL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1" name="Prostokąt 30"/>
          <p:cNvSpPr/>
          <p:nvPr/>
        </p:nvSpPr>
        <p:spPr>
          <a:xfrm>
            <a:off x="1960220" y="176086"/>
            <a:ext cx="565978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pl-PL" sz="2400" b="1" dirty="0" smtClean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pl-PL" sz="24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ZASADY </a:t>
            </a:r>
            <a:r>
              <a:rPr lang="pl-PL" sz="2400" b="1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UMARZANIA POŻYCZEK </a:t>
            </a:r>
          </a:p>
          <a:p>
            <a:pPr algn="ctr"/>
            <a:r>
              <a:rPr lang="pl-PL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NIE </a:t>
            </a:r>
            <a:r>
              <a:rPr lang="pl-PL" b="1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PODLEGAJĄ </a:t>
            </a:r>
            <a:r>
              <a:rPr lang="pl-PL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UMORZENIU:</a:t>
            </a:r>
            <a:endParaRPr lang="pl-PL" b="1" dirty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2" name="Prostokąt ze ściętym rogiem 31"/>
          <p:cNvSpPr/>
          <p:nvPr/>
        </p:nvSpPr>
        <p:spPr>
          <a:xfrm>
            <a:off x="219127" y="2808294"/>
            <a:ext cx="3960440" cy="1152128"/>
          </a:xfrm>
          <a:prstGeom prst="snip1Rect">
            <a:avLst/>
          </a:prstGeom>
          <a:solidFill>
            <a:schemeClr val="bg2">
              <a:lumMod val="50000"/>
              <a:alpha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" name="Prostokąt 1"/>
          <p:cNvSpPr/>
          <p:nvPr/>
        </p:nvSpPr>
        <p:spPr>
          <a:xfrm>
            <a:off x="210226" y="2795474"/>
            <a:ext cx="39421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Pożyczki </a:t>
            </a:r>
            <a:r>
              <a:rPr lang="pl-PL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udzielane ze środków Funduszu na współfinansowanie zadań ze </a:t>
            </a:r>
            <a:r>
              <a:rPr lang="pl-PL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ś</a:t>
            </a:r>
            <a:r>
              <a:rPr lang="pl-PL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rodków UE lub innych funduszy zagranicznych</a:t>
            </a:r>
            <a:endParaRPr lang="pl-PL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3" name="Picture 2" descr="https://www.wfosigw.lodz.pl/ofiles/15723e0b0b781d6ca2c9cabb94a7a940&amp;attachment=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2420" y="50326"/>
            <a:ext cx="1662971" cy="644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850536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03717" y="1268760"/>
            <a:ext cx="7848872" cy="4176465"/>
          </a:xfrm>
        </p:spPr>
        <p:txBody>
          <a:bodyPr>
            <a:normAutofit/>
          </a:bodyPr>
          <a:lstStyle/>
          <a:p>
            <a:pPr algn="ctr"/>
            <a:r>
              <a:rPr lang="pl-PL" sz="4800" dirty="0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DOFINANSOWANIE ZADAŃ W POSZCZEGÓLNYCH DZIEDZINACH </a:t>
            </a:r>
            <a:r>
              <a:rPr lang="pl-PL" sz="4800" dirty="0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OCHRONY  </a:t>
            </a:r>
            <a:r>
              <a:rPr lang="pl-PL" sz="4800" dirty="0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ŚRODOWISKA</a:t>
            </a:r>
            <a:endParaRPr lang="pl-PL" sz="4800" dirty="0">
              <a:solidFill>
                <a:schemeClr val="accent3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F73C48-386B-4F92-9D1F-8494D802914C}" type="slidenum">
              <a:rPr lang="pl-PL" smtClean="0"/>
              <a:pPr>
                <a:defRPr/>
              </a:pPr>
              <a:t>12</a:t>
            </a:fld>
            <a:endParaRPr lang="pl-PL"/>
          </a:p>
        </p:txBody>
      </p:sp>
      <p:pic>
        <p:nvPicPr>
          <p:cNvPr id="5" name="Picture 2" descr="https://www.wfosigw.lodz.pl/ofiles/15723e0b0b781d6ca2c9cabb94a7a940&amp;attachment=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2420" y="50326"/>
            <a:ext cx="1662971" cy="644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536960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0B0F0"/>
            </a:gs>
            <a:gs pos="69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619672" y="396407"/>
            <a:ext cx="6043626" cy="686244"/>
          </a:xfrm>
        </p:spPr>
        <p:txBody>
          <a:bodyPr>
            <a:normAutofit/>
          </a:bodyPr>
          <a:lstStyle/>
          <a:p>
            <a:pPr algn="ctr"/>
            <a:r>
              <a:rPr lang="pl-PL" sz="3200" b="1" dirty="0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OCHRONA POWIETRZA </a:t>
            </a:r>
            <a:endParaRPr lang="pl-PL" sz="3200" b="1" dirty="0">
              <a:solidFill>
                <a:schemeClr val="accent3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6" name="Symbol zastępczy zawartości 5"/>
          <p:cNvSpPr>
            <a:spLocks noGrp="1"/>
          </p:cNvSpPr>
          <p:nvPr>
            <p:ph idx="1"/>
          </p:nvPr>
        </p:nvSpPr>
        <p:spPr>
          <a:xfrm>
            <a:off x="755576" y="1340768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pl-PL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Dofinansowanie można uzyskać m.in na:</a:t>
            </a:r>
            <a:endParaRPr lang="pl-PL" b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F73C48-386B-4F92-9D1F-8494D802914C}" type="slidenum">
              <a:rPr lang="pl-PL" smtClean="0"/>
              <a:pPr>
                <a:defRPr/>
              </a:pPr>
              <a:t>13</a:t>
            </a:fld>
            <a:endParaRPr lang="pl-PL"/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2216568227"/>
              </p:ext>
            </p:extLst>
          </p:nvPr>
        </p:nvGraphicFramePr>
        <p:xfrm>
          <a:off x="1822376" y="2005356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8" name="Picture 2" descr="https://www.wfosigw.lodz.pl/ofiles/15723e0b0b781d6ca2c9cabb94a7a940&amp;attachment=0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2420" y="50326"/>
            <a:ext cx="1662971" cy="644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306282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0B0F0"/>
            </a:gs>
            <a:gs pos="69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F73C48-386B-4F92-9D1F-8494D802914C}" type="slidenum">
              <a:rPr lang="pl-PL" smtClean="0"/>
              <a:pPr>
                <a:defRPr/>
              </a:pPr>
              <a:t>14</a:t>
            </a:fld>
            <a:endParaRPr lang="pl-PL"/>
          </a:p>
        </p:txBody>
      </p:sp>
      <p:sp>
        <p:nvSpPr>
          <p:cNvPr id="9" name="Prostokąt 8"/>
          <p:cNvSpPr/>
          <p:nvPr/>
        </p:nvSpPr>
        <p:spPr>
          <a:xfrm>
            <a:off x="187743" y="108340"/>
            <a:ext cx="8707833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endParaRPr lang="pl-PL" sz="2400" b="1" dirty="0" smtClean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pl-PL" sz="2400" b="1" dirty="0" smtClean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pl-PL" sz="2400" b="1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l-PL" sz="24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WYKORZYSTANIE ODNAWIALNYCH ŹRÓDEŁ ENERGII</a:t>
            </a:r>
            <a:endParaRPr lang="pl-PL" sz="2400" b="1" dirty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Prostokąt z zaokrąglonym rogiem 10"/>
          <p:cNvSpPr/>
          <p:nvPr/>
        </p:nvSpPr>
        <p:spPr>
          <a:xfrm>
            <a:off x="296638" y="1439333"/>
            <a:ext cx="2592288" cy="5328592"/>
          </a:xfrm>
          <a:prstGeom prst="round1Rect">
            <a:avLst/>
          </a:prstGeom>
          <a:solidFill>
            <a:schemeClr val="bg2">
              <a:lumMod val="90000"/>
              <a:alpha val="7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2" name="Prostokąt z zaokrąglonym rogiem 11"/>
          <p:cNvSpPr/>
          <p:nvPr/>
        </p:nvSpPr>
        <p:spPr>
          <a:xfrm>
            <a:off x="3369361" y="1439333"/>
            <a:ext cx="2592288" cy="5328592"/>
          </a:xfrm>
          <a:prstGeom prst="round1Rect">
            <a:avLst/>
          </a:prstGeom>
          <a:solidFill>
            <a:schemeClr val="bg2">
              <a:lumMod val="90000"/>
              <a:alpha val="7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3" name="Prostokąt z zaokrąglonym rogiem 12"/>
          <p:cNvSpPr/>
          <p:nvPr/>
        </p:nvSpPr>
        <p:spPr>
          <a:xfrm>
            <a:off x="6424600" y="1439333"/>
            <a:ext cx="2592288" cy="5328592"/>
          </a:xfrm>
          <a:prstGeom prst="round1Rect">
            <a:avLst/>
          </a:prstGeom>
          <a:solidFill>
            <a:schemeClr val="bg2">
              <a:lumMod val="90000"/>
              <a:alpha val="7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4" name="Prostokąt 13"/>
          <p:cNvSpPr/>
          <p:nvPr/>
        </p:nvSpPr>
        <p:spPr>
          <a:xfrm>
            <a:off x="314894" y="1306722"/>
            <a:ext cx="2574032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None/>
            </a:pPr>
            <a:endParaRPr lang="pl-PL" sz="1400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0" indent="0" algn="ctr">
              <a:buNone/>
            </a:pPr>
            <a:endParaRPr lang="pl-PL" sz="1400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0" indent="0" algn="ctr">
              <a:buNone/>
            </a:pPr>
            <a:r>
              <a:rPr lang="pl-PL" sz="1400" dirty="0" smtClean="0">
                <a:solidFill>
                  <a:schemeClr val="bg2">
                    <a:lumMod val="25000"/>
                  </a:schemeClr>
                </a:solidFill>
              </a:rPr>
              <a:t>DOTACJA</a:t>
            </a:r>
            <a:endParaRPr lang="pl-PL" sz="1400" dirty="0">
              <a:solidFill>
                <a:schemeClr val="bg2">
                  <a:lumMod val="25000"/>
                </a:schemeClr>
              </a:solidFill>
            </a:endParaRPr>
          </a:p>
          <a:p>
            <a:pPr marL="0" indent="0" algn="ctr">
              <a:buNone/>
            </a:pPr>
            <a:r>
              <a:rPr lang="pl-PL" sz="1400" b="1" dirty="0">
                <a:solidFill>
                  <a:schemeClr val="bg2">
                    <a:lumMod val="25000"/>
                  </a:schemeClr>
                </a:solidFill>
              </a:rPr>
              <a:t>na budowę lub modernizację systemów energetycznych wykorzystujących odnawialne źródła energii lub budowę wysokosprawnych układów kogeneracyjnych </a:t>
            </a:r>
            <a:r>
              <a:rPr lang="pl-PL" sz="1400" b="1" dirty="0" smtClean="0">
                <a:solidFill>
                  <a:schemeClr val="bg2">
                    <a:lumMod val="25000"/>
                  </a:schemeClr>
                </a:solidFill>
              </a:rPr>
              <a:t>                w </a:t>
            </a:r>
            <a:r>
              <a:rPr lang="pl-PL" sz="1400" b="1" dirty="0">
                <a:solidFill>
                  <a:schemeClr val="bg2">
                    <a:lumMod val="25000"/>
                  </a:schemeClr>
                </a:solidFill>
              </a:rPr>
              <a:t>budynkach użyteczności publicznej lub </a:t>
            </a:r>
            <a:r>
              <a:rPr lang="pl-PL" sz="1400" b="1" dirty="0" smtClean="0">
                <a:solidFill>
                  <a:schemeClr val="bg2">
                    <a:lumMod val="25000"/>
                  </a:schemeClr>
                </a:solidFill>
              </a:rPr>
              <a:t>                     w </a:t>
            </a:r>
            <a:r>
              <a:rPr lang="pl-PL" sz="1400" b="1" dirty="0">
                <a:solidFill>
                  <a:schemeClr val="bg2">
                    <a:lumMod val="25000"/>
                  </a:schemeClr>
                </a:solidFill>
              </a:rPr>
              <a:t>infrastrukturze publicznej np. ogniwa fotowoltaiczne, </a:t>
            </a:r>
          </a:p>
          <a:p>
            <a:pPr marL="0" indent="0" algn="ctr">
              <a:buNone/>
            </a:pPr>
            <a:endParaRPr lang="pl-PL" sz="1400" b="1" dirty="0">
              <a:solidFill>
                <a:schemeClr val="bg2">
                  <a:lumMod val="25000"/>
                </a:schemeClr>
              </a:solidFill>
            </a:endParaRPr>
          </a:p>
          <a:p>
            <a:pPr algn="ctr">
              <a:buFont typeface="Wingdings" panose="05000000000000000000" pitchFamily="2" charset="2"/>
              <a:buChar char="Ø"/>
            </a:pPr>
            <a:r>
              <a:rPr lang="pl-PL" sz="1200" b="1" dirty="0">
                <a:solidFill>
                  <a:schemeClr val="bg2">
                    <a:lumMod val="25000"/>
                  </a:schemeClr>
                </a:solidFill>
              </a:rPr>
              <a:t>do  80% całkowitego kosztu zadania w przypadku zadań realizowanych przez jednostki sektora finansów publicznych</a:t>
            </a:r>
            <a:r>
              <a:rPr lang="pl-PL" sz="1200" b="1" dirty="0" smtClean="0">
                <a:solidFill>
                  <a:schemeClr val="bg2">
                    <a:lumMod val="25000"/>
                  </a:schemeClr>
                </a:solidFill>
              </a:rPr>
              <a:t>,</a:t>
            </a:r>
          </a:p>
          <a:p>
            <a:pPr algn="ctr">
              <a:buFont typeface="Wingdings" panose="05000000000000000000" pitchFamily="2" charset="2"/>
              <a:buChar char="Ø"/>
            </a:pPr>
            <a:endParaRPr lang="pl-PL" sz="1200" b="1" dirty="0">
              <a:solidFill>
                <a:schemeClr val="bg2">
                  <a:lumMod val="25000"/>
                </a:schemeClr>
              </a:solidFill>
            </a:endParaRPr>
          </a:p>
          <a:p>
            <a:pPr algn="ctr">
              <a:buFont typeface="Wingdings" panose="05000000000000000000" pitchFamily="2" charset="2"/>
              <a:buChar char="Ø"/>
            </a:pPr>
            <a:r>
              <a:rPr lang="pl-PL" sz="1200" b="1" dirty="0">
                <a:solidFill>
                  <a:schemeClr val="bg2">
                    <a:lumMod val="25000"/>
                  </a:schemeClr>
                </a:solidFill>
              </a:rPr>
              <a:t>do  60% całkowitego kosztu zadania w przypadku zadań realizowanych przez jednostki spoza sektora finansów publicznych</a:t>
            </a:r>
          </a:p>
        </p:txBody>
      </p:sp>
      <p:sp>
        <p:nvSpPr>
          <p:cNvPr id="15" name="Prostokąt 14"/>
          <p:cNvSpPr/>
          <p:nvPr/>
        </p:nvSpPr>
        <p:spPr>
          <a:xfrm>
            <a:off x="3361499" y="1342112"/>
            <a:ext cx="2525154" cy="5478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None/>
            </a:pPr>
            <a:endParaRPr lang="pl-PL" sz="1400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0" indent="0" algn="ctr">
              <a:buNone/>
            </a:pPr>
            <a:endParaRPr lang="pl-PL" sz="1400" dirty="0">
              <a:solidFill>
                <a:schemeClr val="bg2">
                  <a:lumMod val="25000"/>
                </a:schemeClr>
              </a:solidFill>
            </a:endParaRPr>
          </a:p>
          <a:p>
            <a:pPr marL="0" indent="0" algn="ctr">
              <a:buNone/>
            </a:pPr>
            <a:r>
              <a:rPr lang="pl-PL" sz="1400" dirty="0" smtClean="0">
                <a:solidFill>
                  <a:schemeClr val="bg2">
                    <a:lumMod val="25000"/>
                  </a:schemeClr>
                </a:solidFill>
              </a:rPr>
              <a:t>DOTACJA </a:t>
            </a:r>
            <a:r>
              <a:rPr lang="pl-PL" sz="1400" dirty="0">
                <a:solidFill>
                  <a:schemeClr val="bg2">
                    <a:lumMod val="25000"/>
                  </a:schemeClr>
                </a:solidFill>
              </a:rPr>
              <a:t>Z </a:t>
            </a:r>
            <a:r>
              <a:rPr lang="pl-PL" sz="1400" dirty="0" smtClean="0">
                <a:solidFill>
                  <a:schemeClr val="bg2">
                    <a:lumMod val="25000"/>
                  </a:schemeClr>
                </a:solidFill>
              </a:rPr>
              <a:t>POŻYCZKĄ</a:t>
            </a:r>
            <a:endParaRPr lang="pl-PL" sz="1400" b="1" dirty="0">
              <a:solidFill>
                <a:schemeClr val="bg2">
                  <a:lumMod val="25000"/>
                </a:schemeClr>
              </a:solidFill>
            </a:endParaRPr>
          </a:p>
          <a:p>
            <a:pPr marL="0" indent="0" algn="ctr">
              <a:buNone/>
            </a:pPr>
            <a:r>
              <a:rPr lang="pl-PL" sz="1400" b="1" dirty="0" smtClean="0">
                <a:solidFill>
                  <a:schemeClr val="bg2">
                    <a:lumMod val="25000"/>
                  </a:schemeClr>
                </a:solidFill>
              </a:rPr>
              <a:t>przy </a:t>
            </a:r>
            <a:r>
              <a:rPr lang="pl-PL" sz="1400" b="1" dirty="0">
                <a:solidFill>
                  <a:schemeClr val="bg2">
                    <a:lumMod val="25000"/>
                  </a:schemeClr>
                </a:solidFill>
              </a:rPr>
              <a:t>czym otrzymanie dotacji warunkowane jest zaciągnięciem pożyczki</a:t>
            </a:r>
            <a:endParaRPr lang="pl-PL" sz="1400" dirty="0">
              <a:solidFill>
                <a:schemeClr val="bg2">
                  <a:lumMod val="25000"/>
                </a:schemeClr>
              </a:solidFill>
            </a:endParaRPr>
          </a:p>
          <a:p>
            <a:pPr marL="0" indent="0" algn="ctr">
              <a:buNone/>
            </a:pPr>
            <a:endParaRPr lang="pl-PL" sz="1400" b="1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0" indent="0" algn="ctr">
              <a:buNone/>
            </a:pPr>
            <a:r>
              <a:rPr lang="pl-PL" sz="1400" b="1" dirty="0" smtClean="0">
                <a:solidFill>
                  <a:schemeClr val="accent1">
                    <a:lumMod val="75000"/>
                  </a:schemeClr>
                </a:solidFill>
              </a:rPr>
              <a:t>INTENSYWNOŚĆ </a:t>
            </a:r>
            <a:r>
              <a:rPr lang="pl-PL" sz="1400" b="1" dirty="0">
                <a:solidFill>
                  <a:schemeClr val="accent1">
                    <a:lumMod val="75000"/>
                  </a:schemeClr>
                </a:solidFill>
              </a:rPr>
              <a:t>DOFINANSOWANIA</a:t>
            </a:r>
          </a:p>
          <a:p>
            <a:pPr algn="ctr"/>
            <a:r>
              <a:rPr lang="pl-PL" sz="1400" b="1" dirty="0">
                <a:solidFill>
                  <a:schemeClr val="bg2">
                    <a:lumMod val="25000"/>
                  </a:schemeClr>
                </a:solidFill>
              </a:rPr>
              <a:t>do 100% kosztu kwalifikowanego, przy czym dotacja nie może przekroczyć 70%kwoty możliwego </a:t>
            </a:r>
            <a:r>
              <a:rPr lang="pl-PL" sz="1400" b="1" dirty="0" smtClean="0">
                <a:solidFill>
                  <a:schemeClr val="bg2">
                    <a:lumMod val="25000"/>
                  </a:schemeClr>
                </a:solidFill>
              </a:rPr>
              <a:t>dofinansowania</a:t>
            </a:r>
          </a:p>
          <a:p>
            <a:pPr marL="0" indent="0" algn="ctr">
              <a:buNone/>
            </a:pPr>
            <a:endParaRPr lang="pl-PL" sz="1400" b="1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0" indent="0" algn="ctr">
              <a:buNone/>
            </a:pPr>
            <a:r>
              <a:rPr lang="pl-PL" sz="1400" b="1" dirty="0" smtClean="0">
                <a:solidFill>
                  <a:schemeClr val="accent1">
                    <a:lumMod val="75000"/>
                  </a:schemeClr>
                </a:solidFill>
              </a:rPr>
              <a:t>BENEFICJENCI: </a:t>
            </a:r>
            <a:endParaRPr lang="pl-PL" sz="1400" dirty="0">
              <a:solidFill>
                <a:schemeClr val="accent1">
                  <a:lumMod val="75000"/>
                </a:schemeClr>
              </a:solidFill>
            </a:endParaRPr>
          </a:p>
          <a:p>
            <a:pPr marL="0" indent="0" algn="ctr">
              <a:buNone/>
            </a:pPr>
            <a:r>
              <a:rPr lang="pl-PL" sz="1400" b="1" dirty="0">
                <a:solidFill>
                  <a:schemeClr val="bg2">
                    <a:lumMod val="25000"/>
                  </a:schemeClr>
                </a:solidFill>
              </a:rPr>
              <a:t>J</a:t>
            </a:r>
            <a:r>
              <a:rPr lang="pl-PL" sz="1400" b="1" dirty="0" smtClean="0">
                <a:solidFill>
                  <a:schemeClr val="bg2">
                    <a:lumMod val="25000"/>
                  </a:schemeClr>
                </a:solidFill>
              </a:rPr>
              <a:t>ednostki </a:t>
            </a:r>
            <a:r>
              <a:rPr lang="pl-PL" sz="1400" b="1" dirty="0">
                <a:solidFill>
                  <a:schemeClr val="bg2">
                    <a:lumMod val="25000"/>
                  </a:schemeClr>
                </a:solidFill>
              </a:rPr>
              <a:t>samorządu </a:t>
            </a:r>
            <a:r>
              <a:rPr lang="pl-PL" sz="1400" b="1" dirty="0" smtClean="0">
                <a:solidFill>
                  <a:schemeClr val="bg2">
                    <a:lumMod val="25000"/>
                  </a:schemeClr>
                </a:solidFill>
              </a:rPr>
              <a:t>terytorialnego (JST) </a:t>
            </a:r>
            <a:r>
              <a:rPr lang="pl-PL" sz="1400" b="1" dirty="0">
                <a:solidFill>
                  <a:schemeClr val="bg2">
                    <a:lumMod val="25000"/>
                  </a:schemeClr>
                </a:solidFill>
              </a:rPr>
              <a:t>oraz samodzielne publiczne zakłady opieki zdrowotnej prowadzone przez JST, uczelnie wyższe, samorządowe instytucje </a:t>
            </a:r>
            <a:r>
              <a:rPr lang="pl-PL" sz="1400" b="1" dirty="0" smtClean="0">
                <a:solidFill>
                  <a:schemeClr val="bg2">
                    <a:lumMod val="25000"/>
                  </a:schemeClr>
                </a:solidFill>
              </a:rPr>
              <a:t>kultury</a:t>
            </a:r>
            <a:endParaRPr lang="pl-PL" sz="14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6" name="Prostokąt 15"/>
          <p:cNvSpPr/>
          <p:nvPr/>
        </p:nvSpPr>
        <p:spPr>
          <a:xfrm>
            <a:off x="6691124" y="1316466"/>
            <a:ext cx="220445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None/>
            </a:pPr>
            <a:endParaRPr lang="pl-PL" sz="1400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0" indent="0" algn="ctr">
              <a:buNone/>
            </a:pPr>
            <a:endParaRPr lang="pl-PL" sz="1400" dirty="0">
              <a:solidFill>
                <a:schemeClr val="bg2">
                  <a:lumMod val="25000"/>
                </a:schemeClr>
              </a:solidFill>
            </a:endParaRPr>
          </a:p>
          <a:p>
            <a:pPr marL="0" indent="0" algn="ctr">
              <a:buNone/>
            </a:pPr>
            <a:r>
              <a:rPr lang="pl-PL" sz="1400" dirty="0" smtClean="0">
                <a:solidFill>
                  <a:schemeClr val="bg2">
                    <a:lumMod val="25000"/>
                  </a:schemeClr>
                </a:solidFill>
              </a:rPr>
              <a:t>DOTACJA </a:t>
            </a:r>
          </a:p>
          <a:p>
            <a:pPr marL="0" indent="0" algn="ctr">
              <a:buNone/>
            </a:pPr>
            <a:r>
              <a:rPr lang="pl-PL" sz="1400" dirty="0" smtClean="0">
                <a:solidFill>
                  <a:schemeClr val="bg2">
                    <a:lumMod val="25000"/>
                  </a:schemeClr>
                </a:solidFill>
              </a:rPr>
              <a:t>DLA OSÓB FIZYCZNYCH </a:t>
            </a:r>
            <a:endParaRPr lang="pl-PL" sz="1400" dirty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buNone/>
            </a:pPr>
            <a:endParaRPr lang="pl-PL" sz="1400" b="1" dirty="0" smtClean="0">
              <a:solidFill>
                <a:schemeClr val="bg2">
                  <a:lumMod val="25000"/>
                </a:schemeClr>
              </a:solidFill>
            </a:endParaRPr>
          </a:p>
          <a:p>
            <a:pPr algn="ctr"/>
            <a:r>
              <a:rPr lang="pl-PL" sz="1400" b="1" dirty="0" smtClean="0">
                <a:solidFill>
                  <a:schemeClr val="bg2">
                    <a:lumMod val="25000"/>
                  </a:schemeClr>
                </a:solidFill>
              </a:rPr>
              <a:t>Na zakup i montaż pomp </a:t>
            </a:r>
            <a:r>
              <a:rPr lang="pl-PL" sz="1400" b="1" dirty="0">
                <a:solidFill>
                  <a:schemeClr val="bg2">
                    <a:lumMod val="25000"/>
                  </a:schemeClr>
                </a:solidFill>
              </a:rPr>
              <a:t>ciepła i </a:t>
            </a:r>
            <a:r>
              <a:rPr lang="pl-PL" sz="1400" b="1" dirty="0" err="1" smtClean="0">
                <a:solidFill>
                  <a:schemeClr val="bg2">
                    <a:lumMod val="25000"/>
                  </a:schemeClr>
                </a:solidFill>
              </a:rPr>
              <a:t>solarów</a:t>
            </a:r>
            <a:r>
              <a:rPr lang="pl-PL" sz="1400" b="1" dirty="0" smtClean="0">
                <a:solidFill>
                  <a:schemeClr val="bg2">
                    <a:lumMod val="25000"/>
                  </a:schemeClr>
                </a:solidFill>
              </a:rPr>
              <a:t> na ciepłą </a:t>
            </a:r>
            <a:r>
              <a:rPr lang="pl-PL" sz="1400" b="1" dirty="0">
                <a:solidFill>
                  <a:schemeClr val="bg2">
                    <a:lumMod val="25000"/>
                  </a:schemeClr>
                </a:solidFill>
              </a:rPr>
              <a:t>wodę </a:t>
            </a:r>
            <a:r>
              <a:rPr lang="pl-PL" sz="1400" b="1" dirty="0" smtClean="0">
                <a:solidFill>
                  <a:schemeClr val="bg2">
                    <a:lumMod val="25000"/>
                  </a:schemeClr>
                </a:solidFill>
              </a:rPr>
              <a:t>użytkową oraz na zakup i montaż instalacji fotowoltaicznych</a:t>
            </a:r>
          </a:p>
        </p:txBody>
      </p:sp>
      <p:sp>
        <p:nvSpPr>
          <p:cNvPr id="18" name="Prostokąt z rogami zaokrąglonymi z jednej strony 17"/>
          <p:cNvSpPr/>
          <p:nvPr/>
        </p:nvSpPr>
        <p:spPr>
          <a:xfrm>
            <a:off x="3693397" y="1289547"/>
            <a:ext cx="1944216" cy="505400"/>
          </a:xfrm>
          <a:prstGeom prst="round2SameRect">
            <a:avLst/>
          </a:prstGeom>
          <a:solidFill>
            <a:schemeClr val="bg2">
              <a:lumMod val="2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400" b="1" dirty="0" smtClean="0"/>
              <a:t>RACJONALIZACJA ZUŻYCIA ENERGII</a:t>
            </a:r>
            <a:endParaRPr lang="pl-PL" sz="1400" b="1" dirty="0"/>
          </a:p>
        </p:txBody>
      </p:sp>
      <p:sp>
        <p:nvSpPr>
          <p:cNvPr id="19" name="Prostokąt z rogami zaokrąglonymi z jednej strony 18"/>
          <p:cNvSpPr/>
          <p:nvPr/>
        </p:nvSpPr>
        <p:spPr>
          <a:xfrm>
            <a:off x="6741704" y="1316466"/>
            <a:ext cx="1944216" cy="492680"/>
          </a:xfrm>
          <a:prstGeom prst="round2SameRect">
            <a:avLst/>
          </a:prstGeom>
          <a:solidFill>
            <a:schemeClr val="bg2">
              <a:lumMod val="2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b="1" dirty="0" smtClean="0"/>
              <a:t>CZYSTE POWIETRZE</a:t>
            </a:r>
            <a:endParaRPr lang="pl-PL" sz="1600" b="1" dirty="0"/>
          </a:p>
        </p:txBody>
      </p:sp>
      <p:sp>
        <p:nvSpPr>
          <p:cNvPr id="20" name="Prostokąt z rogami zaokrąglonymi z jednej strony 19"/>
          <p:cNvSpPr/>
          <p:nvPr/>
        </p:nvSpPr>
        <p:spPr>
          <a:xfrm>
            <a:off x="629802" y="1319477"/>
            <a:ext cx="1944216" cy="470010"/>
          </a:xfrm>
          <a:prstGeom prst="round2SameRect">
            <a:avLst/>
          </a:prstGeom>
          <a:solidFill>
            <a:schemeClr val="bg2">
              <a:lumMod val="2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b="1" dirty="0" smtClean="0"/>
              <a:t>ZASADY</a:t>
            </a:r>
            <a:endParaRPr lang="pl-PL" sz="1600" b="1" dirty="0"/>
          </a:p>
        </p:txBody>
      </p:sp>
      <p:pic>
        <p:nvPicPr>
          <p:cNvPr id="17" name="Picture 2" descr="https://www.wfosigw.lodz.pl/ofiles/15723e0b0b781d6ca2c9cabb94a7a940&amp;attachment=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2420" y="50326"/>
            <a:ext cx="1662971" cy="644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49828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0B0F0"/>
            </a:gs>
            <a:gs pos="69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F73C48-386B-4F92-9D1F-8494D802914C}" type="slidenum">
              <a:rPr lang="pl-PL" smtClean="0"/>
              <a:pPr>
                <a:defRPr/>
              </a:pPr>
              <a:t>15</a:t>
            </a:fld>
            <a:endParaRPr lang="pl-PL"/>
          </a:p>
        </p:txBody>
      </p:sp>
      <p:sp>
        <p:nvSpPr>
          <p:cNvPr id="9" name="Prostokąt 8"/>
          <p:cNvSpPr/>
          <p:nvPr/>
        </p:nvSpPr>
        <p:spPr>
          <a:xfrm>
            <a:off x="1547664" y="-100872"/>
            <a:ext cx="644877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pl-PL" sz="2000" b="1" dirty="0" smtClean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pl-PL" sz="20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</a:t>
            </a:r>
          </a:p>
          <a:p>
            <a:pPr algn="ctr"/>
            <a:r>
              <a:rPr lang="pl-PL" sz="20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TERMOMODERNIZACJA OBIEKTÓW, W TYM WYMIANA ŹRÓDŁA CIEPŁA</a:t>
            </a:r>
            <a:endParaRPr lang="pl-PL" sz="2000" b="1" dirty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Prostokąt z zaokrąglonym rogiem 10"/>
          <p:cNvSpPr/>
          <p:nvPr/>
        </p:nvSpPr>
        <p:spPr>
          <a:xfrm>
            <a:off x="351699" y="1391998"/>
            <a:ext cx="2592288" cy="5328592"/>
          </a:xfrm>
          <a:prstGeom prst="round1Rect">
            <a:avLst/>
          </a:prstGeom>
          <a:solidFill>
            <a:schemeClr val="bg2">
              <a:lumMod val="90000"/>
              <a:alpha val="7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/>
            <a:endParaRPr lang="pl-PL" sz="1400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Prostokąt z zaokrąglonym rogiem 11"/>
          <p:cNvSpPr/>
          <p:nvPr/>
        </p:nvSpPr>
        <p:spPr>
          <a:xfrm>
            <a:off x="3428052" y="1374629"/>
            <a:ext cx="2592288" cy="5328592"/>
          </a:xfrm>
          <a:prstGeom prst="round1Rect">
            <a:avLst/>
          </a:prstGeom>
          <a:solidFill>
            <a:schemeClr val="bg2">
              <a:lumMod val="90000"/>
              <a:alpha val="7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3" name="Prostokąt z zaokrąglonym rogiem 12"/>
          <p:cNvSpPr/>
          <p:nvPr/>
        </p:nvSpPr>
        <p:spPr>
          <a:xfrm>
            <a:off x="6323856" y="1406850"/>
            <a:ext cx="2592288" cy="5328592"/>
          </a:xfrm>
          <a:prstGeom prst="round1Rect">
            <a:avLst/>
          </a:prstGeom>
          <a:solidFill>
            <a:schemeClr val="bg2">
              <a:lumMod val="90000"/>
              <a:alpha val="7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5" name="Prostokąt 14"/>
          <p:cNvSpPr/>
          <p:nvPr/>
        </p:nvSpPr>
        <p:spPr>
          <a:xfrm>
            <a:off x="3426356" y="1337080"/>
            <a:ext cx="2525154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None/>
            </a:pPr>
            <a:endParaRPr lang="pl-PL" sz="1200" b="1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0" indent="0" algn="ctr">
              <a:buNone/>
            </a:pPr>
            <a:endParaRPr lang="pl-PL" sz="1200" b="1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0" indent="0" algn="ctr">
              <a:buNone/>
            </a:pPr>
            <a:endParaRPr lang="pl-PL" sz="1200" b="1" dirty="0">
              <a:solidFill>
                <a:schemeClr val="bg2">
                  <a:lumMod val="25000"/>
                </a:schemeClr>
              </a:solidFill>
            </a:endParaRPr>
          </a:p>
          <a:p>
            <a:pPr marL="0" indent="0" algn="ctr">
              <a:buNone/>
            </a:pPr>
            <a:endParaRPr lang="pl-PL" sz="1200" b="1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0" indent="0" algn="ctr">
              <a:buNone/>
            </a:pPr>
            <a:r>
              <a:rPr lang="pl-PL" sz="1200" b="1" dirty="0" smtClean="0">
                <a:solidFill>
                  <a:schemeClr val="bg2">
                    <a:lumMod val="25000"/>
                  </a:schemeClr>
                </a:solidFill>
              </a:rPr>
              <a:t>DOTACJA </a:t>
            </a:r>
            <a:r>
              <a:rPr lang="pl-PL" sz="1200" b="1" dirty="0">
                <a:solidFill>
                  <a:schemeClr val="bg2">
                    <a:lumMod val="25000"/>
                  </a:schemeClr>
                </a:solidFill>
              </a:rPr>
              <a:t>Z </a:t>
            </a:r>
            <a:r>
              <a:rPr lang="pl-PL" sz="1200" b="1" dirty="0" smtClean="0">
                <a:solidFill>
                  <a:schemeClr val="bg2">
                    <a:lumMod val="25000"/>
                  </a:schemeClr>
                </a:solidFill>
              </a:rPr>
              <a:t>POŻYCZKĄ</a:t>
            </a:r>
            <a:endParaRPr lang="pl-PL" sz="1200" b="1" dirty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buNone/>
            </a:pPr>
            <a:endParaRPr lang="pl-PL" sz="1200" b="1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0" indent="0" algn="ctr">
              <a:buNone/>
            </a:pPr>
            <a:r>
              <a:rPr lang="pl-PL" sz="1200" b="1" dirty="0" smtClean="0">
                <a:solidFill>
                  <a:schemeClr val="bg2">
                    <a:lumMod val="25000"/>
                  </a:schemeClr>
                </a:solidFill>
              </a:rPr>
              <a:t>przy </a:t>
            </a:r>
            <a:r>
              <a:rPr lang="pl-PL" sz="1200" b="1" dirty="0">
                <a:solidFill>
                  <a:schemeClr val="bg2">
                    <a:lumMod val="25000"/>
                  </a:schemeClr>
                </a:solidFill>
              </a:rPr>
              <a:t>czym otrzymanie dotacji warunkowane jest zaciągnięciem pożyczki</a:t>
            </a:r>
          </a:p>
          <a:p>
            <a:pPr marL="0" indent="0">
              <a:buNone/>
            </a:pPr>
            <a:endParaRPr lang="pl-PL" sz="1200" b="1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0" indent="0" algn="ctr">
              <a:buNone/>
            </a:pPr>
            <a:r>
              <a:rPr lang="pl-PL" sz="1200" b="1" dirty="0" smtClean="0">
                <a:solidFill>
                  <a:schemeClr val="accent1">
                    <a:lumMod val="75000"/>
                  </a:schemeClr>
                </a:solidFill>
              </a:rPr>
              <a:t>INTENSYWNOŚĆ </a:t>
            </a:r>
            <a:r>
              <a:rPr lang="pl-PL" sz="1200" b="1" dirty="0">
                <a:solidFill>
                  <a:schemeClr val="accent1">
                    <a:lumMod val="75000"/>
                  </a:schemeClr>
                </a:solidFill>
              </a:rPr>
              <a:t>DOFINANSOWANIA</a:t>
            </a:r>
          </a:p>
          <a:p>
            <a:pPr algn="ctr"/>
            <a:r>
              <a:rPr lang="pl-PL" sz="1200" b="1" dirty="0">
                <a:solidFill>
                  <a:schemeClr val="bg2">
                    <a:lumMod val="25000"/>
                  </a:schemeClr>
                </a:solidFill>
              </a:rPr>
              <a:t>do 100% kosztu kwalifikowanego, przy czym dotacja nie może przekroczyć 70%kwoty możliwego </a:t>
            </a:r>
            <a:r>
              <a:rPr lang="pl-PL" sz="1200" b="1" dirty="0" smtClean="0">
                <a:solidFill>
                  <a:schemeClr val="bg2">
                    <a:lumMod val="25000"/>
                  </a:schemeClr>
                </a:solidFill>
              </a:rPr>
              <a:t>dofinansowania</a:t>
            </a:r>
          </a:p>
          <a:p>
            <a:pPr marL="0" indent="0" algn="ctr">
              <a:buNone/>
            </a:pPr>
            <a:endParaRPr lang="pl-PL" sz="12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0" indent="0" algn="ctr">
              <a:buNone/>
            </a:pPr>
            <a:r>
              <a:rPr lang="pl-PL" sz="1200" b="1" dirty="0" smtClean="0">
                <a:solidFill>
                  <a:schemeClr val="accent1">
                    <a:lumMod val="75000"/>
                  </a:schemeClr>
                </a:solidFill>
              </a:rPr>
              <a:t>BENEFICJENCI: </a:t>
            </a:r>
            <a:endParaRPr lang="pl-PL" sz="1200" b="1" dirty="0">
              <a:solidFill>
                <a:schemeClr val="accent1">
                  <a:lumMod val="75000"/>
                </a:schemeClr>
              </a:solidFill>
            </a:endParaRPr>
          </a:p>
          <a:p>
            <a:pPr marL="0" indent="0" algn="ctr">
              <a:buNone/>
            </a:pPr>
            <a:r>
              <a:rPr lang="pl-PL" sz="1200" b="1" dirty="0">
                <a:solidFill>
                  <a:schemeClr val="bg2">
                    <a:lumMod val="25000"/>
                  </a:schemeClr>
                </a:solidFill>
              </a:rPr>
              <a:t>J</a:t>
            </a:r>
            <a:r>
              <a:rPr lang="pl-PL" sz="1200" b="1" dirty="0" smtClean="0">
                <a:solidFill>
                  <a:schemeClr val="bg2">
                    <a:lumMod val="25000"/>
                  </a:schemeClr>
                </a:solidFill>
              </a:rPr>
              <a:t>ednostki </a:t>
            </a:r>
            <a:r>
              <a:rPr lang="pl-PL" sz="1200" b="1" dirty="0">
                <a:solidFill>
                  <a:schemeClr val="bg2">
                    <a:lumMod val="25000"/>
                  </a:schemeClr>
                </a:solidFill>
              </a:rPr>
              <a:t>samorządu </a:t>
            </a:r>
            <a:r>
              <a:rPr lang="pl-PL" sz="1200" b="1" dirty="0" smtClean="0">
                <a:solidFill>
                  <a:schemeClr val="bg2">
                    <a:lumMod val="25000"/>
                  </a:schemeClr>
                </a:solidFill>
              </a:rPr>
              <a:t>terytorialnego (JST) </a:t>
            </a:r>
            <a:r>
              <a:rPr lang="pl-PL" sz="1200" b="1" dirty="0">
                <a:solidFill>
                  <a:schemeClr val="bg2">
                    <a:lumMod val="25000"/>
                  </a:schemeClr>
                </a:solidFill>
              </a:rPr>
              <a:t>oraz samodzielne publiczne zakłady opieki zdrowotnej prowadzone przez JST, uczelnie wyższe, samorządowe instytucje </a:t>
            </a:r>
            <a:r>
              <a:rPr lang="pl-PL" sz="1200" b="1" dirty="0" smtClean="0">
                <a:solidFill>
                  <a:schemeClr val="bg2">
                    <a:lumMod val="25000"/>
                  </a:schemeClr>
                </a:solidFill>
              </a:rPr>
              <a:t>kultury</a:t>
            </a:r>
            <a:endParaRPr lang="pl-PL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6" name="Prostokąt 15"/>
          <p:cNvSpPr/>
          <p:nvPr/>
        </p:nvSpPr>
        <p:spPr>
          <a:xfrm>
            <a:off x="6765032" y="1316466"/>
            <a:ext cx="1709936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None/>
            </a:pPr>
            <a:endParaRPr lang="pl-PL" sz="1200" b="1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0" indent="0" algn="ctr">
              <a:buNone/>
            </a:pPr>
            <a:endParaRPr lang="pl-PL" sz="1200" b="1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0" indent="0" algn="ctr">
              <a:buNone/>
            </a:pPr>
            <a:endParaRPr lang="pl-PL" sz="1200" b="1" dirty="0">
              <a:solidFill>
                <a:schemeClr val="bg2">
                  <a:lumMod val="25000"/>
                </a:schemeClr>
              </a:solidFill>
            </a:endParaRPr>
          </a:p>
          <a:p>
            <a:pPr marL="0" indent="0" algn="ctr">
              <a:buNone/>
            </a:pPr>
            <a:endParaRPr lang="pl-PL" sz="1200" b="1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0" indent="0" algn="ctr">
              <a:buNone/>
            </a:pPr>
            <a:r>
              <a:rPr lang="pl-PL" sz="1200" b="1" dirty="0" smtClean="0">
                <a:solidFill>
                  <a:schemeClr val="bg2">
                    <a:lumMod val="25000"/>
                  </a:schemeClr>
                </a:solidFill>
              </a:rPr>
              <a:t>DOTACJA</a:t>
            </a:r>
          </a:p>
          <a:p>
            <a:pPr marL="0" indent="0">
              <a:buNone/>
            </a:pPr>
            <a:endParaRPr lang="pl-PL" sz="1400" b="1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0" indent="0" algn="ctr">
              <a:buNone/>
            </a:pPr>
            <a:r>
              <a:rPr lang="pl-PL" sz="1200" b="1" dirty="0" smtClean="0">
                <a:solidFill>
                  <a:schemeClr val="bg2">
                    <a:lumMod val="25000"/>
                  </a:schemeClr>
                </a:solidFill>
              </a:rPr>
              <a:t>DLA OSÓB FIZYCZNYCH </a:t>
            </a:r>
            <a:endParaRPr lang="pl-PL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8" name="Prostokąt z rogami zaokrąglonymi z jednej strony 17"/>
          <p:cNvSpPr/>
          <p:nvPr/>
        </p:nvSpPr>
        <p:spPr>
          <a:xfrm>
            <a:off x="3673950" y="1406850"/>
            <a:ext cx="1944216" cy="505400"/>
          </a:xfrm>
          <a:prstGeom prst="round2SameRect">
            <a:avLst/>
          </a:prstGeom>
          <a:solidFill>
            <a:schemeClr val="bg2">
              <a:lumMod val="2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400" b="1" dirty="0" smtClean="0"/>
              <a:t>RACJONALIZACJA ZUŻYCIA ENERGII</a:t>
            </a:r>
            <a:endParaRPr lang="pl-PL" sz="1400" b="1" dirty="0"/>
          </a:p>
        </p:txBody>
      </p:sp>
      <p:sp>
        <p:nvSpPr>
          <p:cNvPr id="19" name="Prostokąt z rogami zaokrąglonymi z jednej strony 18"/>
          <p:cNvSpPr/>
          <p:nvPr/>
        </p:nvSpPr>
        <p:spPr>
          <a:xfrm>
            <a:off x="6647892" y="1450830"/>
            <a:ext cx="1944216" cy="492680"/>
          </a:xfrm>
          <a:prstGeom prst="round2SameRect">
            <a:avLst/>
          </a:prstGeom>
          <a:solidFill>
            <a:schemeClr val="bg2">
              <a:lumMod val="2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b="1" dirty="0" smtClean="0"/>
              <a:t>CZYSTE POWIETRZE</a:t>
            </a:r>
            <a:endParaRPr lang="pl-PL" sz="1600" b="1" dirty="0"/>
          </a:p>
        </p:txBody>
      </p:sp>
      <p:sp>
        <p:nvSpPr>
          <p:cNvPr id="20" name="Prostokąt z rogami zaokrąglonymi z jednej strony 19"/>
          <p:cNvSpPr/>
          <p:nvPr/>
        </p:nvSpPr>
        <p:spPr>
          <a:xfrm>
            <a:off x="575556" y="1406850"/>
            <a:ext cx="1944216" cy="470010"/>
          </a:xfrm>
          <a:prstGeom prst="round2SameRect">
            <a:avLst/>
          </a:prstGeom>
          <a:solidFill>
            <a:schemeClr val="bg2">
              <a:lumMod val="2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b="1" dirty="0" smtClean="0"/>
              <a:t>ZASADY</a:t>
            </a:r>
            <a:endParaRPr lang="pl-PL" sz="1600" b="1" dirty="0"/>
          </a:p>
        </p:txBody>
      </p:sp>
      <p:sp>
        <p:nvSpPr>
          <p:cNvPr id="2" name="Prostokąt 1"/>
          <p:cNvSpPr/>
          <p:nvPr/>
        </p:nvSpPr>
        <p:spPr>
          <a:xfrm>
            <a:off x="402169" y="1538994"/>
            <a:ext cx="249134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pl-PL" sz="1200" b="1" dirty="0" smtClean="0">
              <a:solidFill>
                <a:schemeClr val="bg2">
                  <a:lumMod val="10000"/>
                </a:schemeClr>
              </a:solidFill>
            </a:endParaRPr>
          </a:p>
          <a:p>
            <a:pPr lvl="0" algn="ctr"/>
            <a:endParaRPr lang="pl-PL" sz="1200" b="1" dirty="0">
              <a:solidFill>
                <a:schemeClr val="bg2">
                  <a:lumMod val="10000"/>
                </a:schemeClr>
              </a:solidFill>
            </a:endParaRPr>
          </a:p>
          <a:p>
            <a:pPr lvl="0" algn="ctr"/>
            <a:endParaRPr lang="pl-PL" sz="1200" b="1" dirty="0" smtClean="0">
              <a:solidFill>
                <a:schemeClr val="bg2">
                  <a:lumMod val="10000"/>
                </a:schemeClr>
              </a:solidFill>
            </a:endParaRPr>
          </a:p>
          <a:p>
            <a:pPr lvl="0" algn="ctr"/>
            <a:r>
              <a:rPr lang="pl-PL" sz="1200" b="1" dirty="0">
                <a:solidFill>
                  <a:schemeClr val="bg2">
                    <a:lumMod val="25000"/>
                  </a:schemeClr>
                </a:solidFill>
              </a:rPr>
              <a:t>POŻYCZKA                                 </a:t>
            </a:r>
          </a:p>
          <a:p>
            <a:pPr lvl="0" algn="ctr"/>
            <a:endParaRPr lang="pl-PL" sz="1200" b="1" dirty="0">
              <a:solidFill>
                <a:schemeClr val="bg2">
                  <a:lumMod val="25000"/>
                </a:schemeClr>
              </a:solidFill>
            </a:endParaRPr>
          </a:p>
          <a:p>
            <a:pPr lvl="0" algn="ctr"/>
            <a:r>
              <a:rPr lang="pl-PL" sz="1200" b="1" dirty="0">
                <a:solidFill>
                  <a:schemeClr val="bg2">
                    <a:lumMod val="25000"/>
                  </a:schemeClr>
                </a:solidFill>
              </a:rPr>
              <a:t>z możliwością częściowego  </a:t>
            </a:r>
            <a:r>
              <a:rPr lang="pl-PL" sz="1200" b="1" dirty="0" smtClean="0">
                <a:solidFill>
                  <a:schemeClr val="bg2">
                    <a:lumMod val="25000"/>
                  </a:schemeClr>
                </a:solidFill>
              </a:rPr>
              <a:t>umorzenia. W </a:t>
            </a:r>
            <a:r>
              <a:rPr lang="pl-PL" sz="1200" b="1" dirty="0">
                <a:solidFill>
                  <a:schemeClr val="bg2">
                    <a:lumMod val="25000"/>
                  </a:schemeClr>
                </a:solidFill>
              </a:rPr>
              <a:t>przypadku gdy zadanie obejmuje OZE  również dotacja na odnawialne źródło.</a:t>
            </a:r>
          </a:p>
          <a:p>
            <a:pPr lvl="0" algn="ctr"/>
            <a:endParaRPr lang="pl-PL" sz="1200" b="1" dirty="0">
              <a:solidFill>
                <a:schemeClr val="bg2">
                  <a:lumMod val="25000"/>
                </a:schemeClr>
              </a:solidFill>
            </a:endParaRPr>
          </a:p>
          <a:p>
            <a:pPr lvl="0" algn="ctr"/>
            <a:r>
              <a:rPr lang="pl-PL" sz="1200" b="1" dirty="0">
                <a:solidFill>
                  <a:schemeClr val="bg2">
                    <a:lumMod val="25000"/>
                  </a:schemeClr>
                </a:solidFill>
              </a:rPr>
              <a:t>Na zadania współfinansowane ze środków Unii Europejskiej lub z innych funduszy zagranicznych POŻYCZKĄ </a:t>
            </a:r>
            <a:r>
              <a:rPr lang="pl-PL" sz="1200" b="1" dirty="0" smtClean="0">
                <a:solidFill>
                  <a:schemeClr val="bg2">
                    <a:lumMod val="25000"/>
                  </a:schemeClr>
                </a:solidFill>
              </a:rPr>
              <a:t>       Z DOTACJĄ</a:t>
            </a:r>
            <a:r>
              <a:rPr lang="pl-PL" sz="1200" b="1" dirty="0">
                <a:solidFill>
                  <a:schemeClr val="bg2">
                    <a:lumMod val="25000"/>
                  </a:schemeClr>
                </a:solidFill>
              </a:rPr>
              <a:t>, przy czym dotacja nie może przekroczyć 30% kwoty dofinansowania ze środków Funduszu, otrzymanie dotacji warunkowane jest zaciągnięciem pożyczki</a:t>
            </a:r>
          </a:p>
        </p:txBody>
      </p:sp>
      <p:pic>
        <p:nvPicPr>
          <p:cNvPr id="14" name="Picture 2" descr="https://www.wfosigw.lodz.pl/ofiles/15723e0b0b781d6ca2c9cabb94a7a940&amp;attachment=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2420" y="50326"/>
            <a:ext cx="1662971" cy="644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316087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0B0F0"/>
            </a:gs>
            <a:gs pos="69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99592" y="162240"/>
            <a:ext cx="7676146" cy="1143000"/>
          </a:xfrm>
        </p:spPr>
        <p:txBody>
          <a:bodyPr>
            <a:noAutofit/>
          </a:bodyPr>
          <a:lstStyle/>
          <a:p>
            <a:pPr algn="ctr"/>
            <a:r>
              <a:rPr lang="pl-PL" sz="1600" b="1" dirty="0" smtClean="0">
                <a:solidFill>
                  <a:schemeClr val="accent3">
                    <a:lumMod val="75000"/>
                  </a:schemeClr>
                </a:solidFill>
              </a:rPr>
              <a:t/>
            </a:r>
            <a:br>
              <a:rPr lang="pl-PL" sz="1600" b="1" dirty="0" smtClean="0">
                <a:solidFill>
                  <a:schemeClr val="accent3">
                    <a:lumMod val="75000"/>
                  </a:schemeClr>
                </a:solidFill>
              </a:rPr>
            </a:br>
            <a:r>
              <a:rPr lang="pl-PL" sz="1600" b="1" dirty="0" smtClean="0">
                <a:solidFill>
                  <a:schemeClr val="accent3">
                    <a:lumMod val="75000"/>
                  </a:schemeClr>
                </a:solidFill>
              </a:rPr>
              <a:t/>
            </a:r>
            <a:br>
              <a:rPr lang="pl-PL" sz="1600" b="1" dirty="0" smtClean="0">
                <a:solidFill>
                  <a:schemeClr val="accent3">
                    <a:lumMod val="75000"/>
                  </a:schemeClr>
                </a:solidFill>
              </a:rPr>
            </a:br>
            <a:r>
              <a:rPr lang="pl-PL" sz="2400" b="1" dirty="0" smtClean="0">
                <a:solidFill>
                  <a:schemeClr val="accent3">
                    <a:lumMod val="75000"/>
                  </a:schemeClr>
                </a:solidFill>
              </a:rPr>
              <a:t>MODERNIZACJA I ROZBUDOWA SIECI CIEPLNEJ</a:t>
            </a:r>
            <a:endParaRPr lang="pl-PL" sz="18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F73C48-386B-4F92-9D1F-8494D802914C}" type="slidenum">
              <a:rPr lang="pl-PL" smtClean="0"/>
              <a:pPr>
                <a:defRPr/>
              </a:pPr>
              <a:t>16</a:t>
            </a:fld>
            <a:endParaRPr lang="pl-PL" dirty="0"/>
          </a:p>
        </p:txBody>
      </p:sp>
      <p:sp>
        <p:nvSpPr>
          <p:cNvPr id="6" name="Prostokąt z rogami zaokrąglonymi po przekątnej 5"/>
          <p:cNvSpPr/>
          <p:nvPr/>
        </p:nvSpPr>
        <p:spPr>
          <a:xfrm>
            <a:off x="683568" y="2600571"/>
            <a:ext cx="7776864" cy="3755779"/>
          </a:xfrm>
          <a:prstGeom prst="round2DiagRect">
            <a:avLst/>
          </a:prstGeom>
          <a:solidFill>
            <a:schemeClr val="bg2">
              <a:lumMod val="90000"/>
              <a:alpha val="68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l-PL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na zadania współfinansowane ze środków Unii Europejskiej lub </a:t>
            </a:r>
            <a:r>
              <a:rPr lang="pl-PL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            z </a:t>
            </a:r>
            <a:r>
              <a:rPr lang="pl-PL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innych funduszy zagranicznych </a:t>
            </a:r>
            <a:r>
              <a:rPr lang="pl-PL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– POŻYCZKA Z DOTACJĄ, </a:t>
            </a:r>
            <a:r>
              <a:rPr lang="pl-PL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przy czym dotacja nie może przekroczyć 30% kwoty dofinansowania ze środków Funduszu, otrzymanie dotacji </a:t>
            </a:r>
            <a:r>
              <a:rPr lang="pl-PL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warunkowane jest </a:t>
            </a:r>
            <a:r>
              <a:rPr lang="pl-PL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zaciągnięciem pożyczki,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l-PL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na zadanie realizowane ze środków krajowych POŻYCZKA </a:t>
            </a:r>
            <a:r>
              <a:rPr lang="pl-PL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                  z </a:t>
            </a:r>
            <a:r>
              <a:rPr lang="pl-PL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możliwością częściowego </a:t>
            </a:r>
            <a:r>
              <a:rPr lang="pl-PL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umorzenia.</a:t>
            </a:r>
            <a:endParaRPr lang="pl-PL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Prostokąt 7"/>
          <p:cNvSpPr/>
          <p:nvPr/>
        </p:nvSpPr>
        <p:spPr>
          <a:xfrm>
            <a:off x="683568" y="1512143"/>
            <a:ext cx="7776864" cy="957240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W ramach Zasad</a:t>
            </a:r>
            <a:endParaRPr lang="pl-PL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7" name="Picture 2" descr="https://www.wfosigw.lodz.pl/ofiles/15723e0b0b781d6ca2c9cabb94a7a940&amp;attachment=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2420" y="50326"/>
            <a:ext cx="1662971" cy="644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499850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0B0F0"/>
            </a:gs>
            <a:gs pos="69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64887" y="395579"/>
            <a:ext cx="7676146" cy="1143000"/>
          </a:xfrm>
        </p:spPr>
        <p:txBody>
          <a:bodyPr>
            <a:noAutofit/>
          </a:bodyPr>
          <a:lstStyle/>
          <a:p>
            <a:pPr algn="ctr"/>
            <a:r>
              <a:rPr lang="pl-PL" sz="2800" b="1" dirty="0" smtClean="0">
                <a:solidFill>
                  <a:schemeClr val="accent3">
                    <a:lumMod val="75000"/>
                  </a:schemeClr>
                </a:solidFill>
              </a:rPr>
              <a:t/>
            </a:r>
            <a:br>
              <a:rPr lang="pl-PL" sz="2800" b="1" dirty="0" smtClean="0">
                <a:solidFill>
                  <a:schemeClr val="accent3">
                    <a:lumMod val="75000"/>
                  </a:schemeClr>
                </a:solidFill>
              </a:rPr>
            </a:br>
            <a:r>
              <a:rPr lang="pl-PL" sz="2800" b="1" dirty="0" smtClean="0">
                <a:solidFill>
                  <a:schemeClr val="accent3">
                    <a:lumMod val="75000"/>
                  </a:schemeClr>
                </a:solidFill>
              </a:rPr>
              <a:t>ZAKUP SAMOCHODÓW ELEKTRYCZNYCH</a:t>
            </a:r>
            <a:endParaRPr lang="pl-PL" sz="2800" b="1" dirty="0">
              <a:solidFill>
                <a:schemeClr val="accent3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F73C48-386B-4F92-9D1F-8494D802914C}" type="slidenum">
              <a:rPr lang="pl-PL" smtClean="0"/>
              <a:pPr>
                <a:defRPr/>
              </a:pPr>
              <a:t>17</a:t>
            </a:fld>
            <a:endParaRPr lang="pl-PL"/>
          </a:p>
        </p:txBody>
      </p:sp>
      <p:sp>
        <p:nvSpPr>
          <p:cNvPr id="3" name="Prostokąt z rogami zaokrąglonymi po przekątnej 2"/>
          <p:cNvSpPr/>
          <p:nvPr/>
        </p:nvSpPr>
        <p:spPr>
          <a:xfrm>
            <a:off x="971600" y="2146424"/>
            <a:ext cx="2908542" cy="4392488"/>
          </a:xfrm>
          <a:prstGeom prst="round2DiagRect">
            <a:avLst/>
          </a:prstGeom>
          <a:solidFill>
            <a:schemeClr val="bg2">
              <a:lumMod val="90000"/>
              <a:alpha val="68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6" name="Prostokąt z rogami zaokrąglonymi po przekątnej 5"/>
          <p:cNvSpPr/>
          <p:nvPr/>
        </p:nvSpPr>
        <p:spPr>
          <a:xfrm>
            <a:off x="5364088" y="2098599"/>
            <a:ext cx="2592288" cy="4392488"/>
          </a:xfrm>
          <a:prstGeom prst="round2DiagRect">
            <a:avLst/>
          </a:prstGeom>
          <a:solidFill>
            <a:schemeClr val="bg2">
              <a:lumMod val="90000"/>
              <a:alpha val="68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5" name="Prostokąt 4"/>
          <p:cNvSpPr/>
          <p:nvPr/>
        </p:nvSpPr>
        <p:spPr>
          <a:xfrm>
            <a:off x="971600" y="1468959"/>
            <a:ext cx="2908541" cy="792088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 ramach Programu </a:t>
            </a:r>
            <a:r>
              <a:rPr lang="pl-PL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EkoAuto</a:t>
            </a:r>
            <a:endParaRPr lang="pl-PL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Prostokąt 7"/>
          <p:cNvSpPr/>
          <p:nvPr/>
        </p:nvSpPr>
        <p:spPr>
          <a:xfrm>
            <a:off x="5364088" y="1429452"/>
            <a:ext cx="2592288" cy="792088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b="1" dirty="0" smtClean="0">
                <a:latin typeface="Arial" panose="020B0604020202020204" pitchFamily="34" charset="0"/>
                <a:cs typeface="Arial" panose="020B0604020202020204" pitchFamily="34" charset="0"/>
              </a:rPr>
              <a:t>W ramach Zasad</a:t>
            </a:r>
            <a:endParaRPr lang="pl-PL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Prostokąt 8"/>
          <p:cNvSpPr/>
          <p:nvPr/>
        </p:nvSpPr>
        <p:spPr>
          <a:xfrm>
            <a:off x="971600" y="2348880"/>
            <a:ext cx="2908541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1400" b="1" dirty="0" smtClean="0">
                <a:solidFill>
                  <a:schemeClr val="bg2">
                    <a:lumMod val="10000"/>
                  </a:schemeClr>
                </a:solidFill>
              </a:rPr>
              <a:t>DOTACJA Z POŻYCZKĄ</a:t>
            </a:r>
            <a:r>
              <a:rPr lang="pl-PL" sz="1400" dirty="0" smtClean="0">
                <a:solidFill>
                  <a:schemeClr val="bg2">
                    <a:lumMod val="10000"/>
                  </a:schemeClr>
                </a:solidFill>
              </a:rPr>
              <a:t>, </a:t>
            </a:r>
          </a:p>
          <a:p>
            <a:pPr algn="ctr"/>
            <a:r>
              <a:rPr lang="pl-PL" sz="1400" b="1" dirty="0" smtClean="0">
                <a:solidFill>
                  <a:schemeClr val="bg2">
                    <a:lumMod val="10000"/>
                  </a:schemeClr>
                </a:solidFill>
              </a:rPr>
              <a:t>przy </a:t>
            </a:r>
            <a:r>
              <a:rPr lang="pl-PL" sz="1400" b="1" dirty="0">
                <a:solidFill>
                  <a:schemeClr val="bg2">
                    <a:lumMod val="10000"/>
                  </a:schemeClr>
                </a:solidFill>
              </a:rPr>
              <a:t>czym otrzymanie dotacji warunkowane jest zaciągnięciem pożyczki. </a:t>
            </a:r>
            <a:endParaRPr lang="pl-PL" sz="1400" b="1" dirty="0" smtClean="0">
              <a:solidFill>
                <a:schemeClr val="bg2">
                  <a:lumMod val="10000"/>
                </a:schemeClr>
              </a:solidFill>
            </a:endParaRPr>
          </a:p>
          <a:p>
            <a:pPr algn="ctr"/>
            <a:r>
              <a:rPr lang="pl-PL" sz="1400" b="1" dirty="0" smtClean="0">
                <a:solidFill>
                  <a:schemeClr val="bg2">
                    <a:lumMod val="10000"/>
                  </a:schemeClr>
                </a:solidFill>
              </a:rPr>
              <a:t>Łączna </a:t>
            </a:r>
            <a:r>
              <a:rPr lang="pl-PL" sz="1400" b="1" dirty="0">
                <a:solidFill>
                  <a:schemeClr val="bg2">
                    <a:lumMod val="10000"/>
                  </a:schemeClr>
                </a:solidFill>
              </a:rPr>
              <a:t>kwota dofinansowania wynosi do </a:t>
            </a:r>
            <a:r>
              <a:rPr lang="pl-PL" sz="1400" b="1" dirty="0" smtClean="0">
                <a:solidFill>
                  <a:schemeClr val="bg2">
                    <a:lumMod val="10000"/>
                  </a:schemeClr>
                </a:solidFill>
              </a:rPr>
              <a:t>100% </a:t>
            </a:r>
            <a:r>
              <a:rPr lang="pl-PL" sz="1400" b="1" dirty="0">
                <a:solidFill>
                  <a:schemeClr val="bg2">
                    <a:lumMod val="10000"/>
                  </a:schemeClr>
                </a:solidFill>
              </a:rPr>
              <a:t>kosztów kwalifikowanych zadania, przy czym dotacja nie może przekroczyć </a:t>
            </a:r>
            <a:r>
              <a:rPr lang="pl-PL" sz="1400" b="1" dirty="0" smtClean="0">
                <a:solidFill>
                  <a:schemeClr val="bg2">
                    <a:lumMod val="10000"/>
                  </a:schemeClr>
                </a:solidFill>
              </a:rPr>
              <a:t>60% </a:t>
            </a:r>
            <a:r>
              <a:rPr lang="pl-PL" sz="1400" b="1" dirty="0">
                <a:solidFill>
                  <a:schemeClr val="bg2">
                    <a:lumMod val="10000"/>
                  </a:schemeClr>
                </a:solidFill>
              </a:rPr>
              <a:t>kwoty możliwego dofinansowania, jednak nie więcej niż </a:t>
            </a:r>
            <a:r>
              <a:rPr lang="pl-PL" sz="1400" b="1" dirty="0" smtClean="0">
                <a:solidFill>
                  <a:schemeClr val="bg2">
                    <a:lumMod val="10000"/>
                  </a:schemeClr>
                </a:solidFill>
              </a:rPr>
              <a:t>     95.000,00 zł.</a:t>
            </a:r>
          </a:p>
          <a:p>
            <a:pPr algn="ctr"/>
            <a:endParaRPr lang="pl-PL" sz="1400" b="1" dirty="0">
              <a:solidFill>
                <a:schemeClr val="bg2">
                  <a:lumMod val="10000"/>
                </a:schemeClr>
              </a:solidFill>
            </a:endParaRPr>
          </a:p>
          <a:p>
            <a:pPr marL="0" indent="0" algn="ctr">
              <a:buNone/>
            </a:pPr>
            <a:r>
              <a:rPr lang="pl-PL" sz="1400" b="1" dirty="0" smtClean="0">
                <a:solidFill>
                  <a:schemeClr val="bg2">
                    <a:lumMod val="10000"/>
                  </a:schemeClr>
                </a:solidFill>
              </a:rPr>
              <a:t>Beneficjenci</a:t>
            </a:r>
            <a:r>
              <a:rPr lang="pl-PL" sz="1400" b="1" dirty="0">
                <a:solidFill>
                  <a:schemeClr val="bg2">
                    <a:lumMod val="10000"/>
                  </a:schemeClr>
                </a:solidFill>
              </a:rPr>
              <a:t>: </a:t>
            </a:r>
            <a:endParaRPr lang="pl-PL" sz="1400" b="1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0" indent="0" algn="ctr">
              <a:buNone/>
            </a:pPr>
            <a:r>
              <a:rPr lang="pl-PL" sz="1400" b="1" dirty="0" smtClean="0">
                <a:solidFill>
                  <a:schemeClr val="bg2">
                    <a:lumMod val="10000"/>
                  </a:schemeClr>
                </a:solidFill>
              </a:rPr>
              <a:t>Jednostki samorządu terytorialnego, </a:t>
            </a:r>
          </a:p>
          <a:p>
            <a:pPr marL="0" indent="0" algn="ctr">
              <a:buNone/>
            </a:pPr>
            <a:r>
              <a:rPr lang="pl-PL" sz="1400" b="1" dirty="0" smtClean="0">
                <a:solidFill>
                  <a:schemeClr val="bg2">
                    <a:lumMod val="10000"/>
                  </a:schemeClr>
                </a:solidFill>
              </a:rPr>
              <a:t>samorządowe instytucje kultury</a:t>
            </a:r>
            <a:endParaRPr lang="pl-PL" sz="1400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10" name="Prostokąt 9"/>
          <p:cNvSpPr/>
          <p:nvPr/>
        </p:nvSpPr>
        <p:spPr>
          <a:xfrm>
            <a:off x="5364088" y="2275094"/>
            <a:ext cx="259228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1400" b="1" dirty="0" smtClean="0"/>
              <a:t>POŻYCZKA </a:t>
            </a:r>
            <a:r>
              <a:rPr lang="pl-PL" sz="1400" dirty="0" smtClean="0"/>
              <a:t> </a:t>
            </a:r>
          </a:p>
          <a:p>
            <a:pPr algn="ctr"/>
            <a:r>
              <a:rPr lang="pl-PL" sz="1400" b="1" dirty="0" smtClean="0"/>
              <a:t>z możliwością częściowego umorzenia</a:t>
            </a:r>
            <a:endParaRPr lang="pl-PL" sz="1400" b="1" dirty="0"/>
          </a:p>
        </p:txBody>
      </p:sp>
      <p:pic>
        <p:nvPicPr>
          <p:cNvPr id="11" name="Picture 2" descr="https://www.wfosigw.lodz.pl/ofiles/15723e0b0b781d6ca2c9cabb94a7a940&amp;attachment=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2420" y="50326"/>
            <a:ext cx="1662971" cy="644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912648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070C0"/>
            </a:gs>
            <a:gs pos="97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916812" y="311467"/>
            <a:ext cx="7676146" cy="1143000"/>
          </a:xfrm>
        </p:spPr>
        <p:txBody>
          <a:bodyPr>
            <a:normAutofit/>
          </a:bodyPr>
          <a:lstStyle/>
          <a:p>
            <a:pPr algn="ctr"/>
            <a:r>
              <a:rPr lang="pl-PL" sz="2800" b="1" dirty="0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/>
            </a:r>
            <a:br>
              <a:rPr lang="pl-PL" sz="2800" b="1" dirty="0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</a:br>
            <a:r>
              <a:rPr lang="pl-PL" sz="2800" b="1" dirty="0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OCHRONA ZASOBÓW WODNYCH</a:t>
            </a:r>
            <a:endParaRPr lang="pl-PL" sz="2800" b="1" dirty="0">
              <a:solidFill>
                <a:schemeClr val="accent3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F73C48-386B-4F92-9D1F-8494D802914C}" type="slidenum">
              <a:rPr lang="pl-PL" smtClean="0"/>
              <a:pPr>
                <a:defRPr/>
              </a:pPr>
              <a:t>18</a:t>
            </a:fld>
            <a:endParaRPr lang="pl-PL"/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2026746757"/>
              </p:ext>
            </p:extLst>
          </p:nvPr>
        </p:nvGraphicFramePr>
        <p:xfrm>
          <a:off x="2051720" y="2077041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Prostokąt 2"/>
          <p:cNvSpPr/>
          <p:nvPr/>
        </p:nvSpPr>
        <p:spPr>
          <a:xfrm>
            <a:off x="611560" y="1539688"/>
            <a:ext cx="71287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24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Dofinansowanie można uzyskać m.in na:</a:t>
            </a:r>
            <a:endParaRPr lang="pl-PL" sz="2400" dirty="0">
              <a:solidFill>
                <a:schemeClr val="accent2">
                  <a:lumMod val="50000"/>
                </a:schemeClr>
              </a:solidFill>
            </a:endParaRPr>
          </a:p>
        </p:txBody>
      </p:sp>
      <p:grpSp>
        <p:nvGrpSpPr>
          <p:cNvPr id="14" name="Grupa 13"/>
          <p:cNvGrpSpPr/>
          <p:nvPr/>
        </p:nvGrpSpPr>
        <p:grpSpPr>
          <a:xfrm>
            <a:off x="2263192" y="6021288"/>
            <a:ext cx="5903416" cy="508162"/>
            <a:chOff x="384538" y="3301918"/>
            <a:chExt cx="5656275" cy="508162"/>
          </a:xfrm>
        </p:grpSpPr>
        <p:sp>
          <p:nvSpPr>
            <p:cNvPr id="15" name="Prostokąt 14"/>
            <p:cNvSpPr/>
            <p:nvPr/>
          </p:nvSpPr>
          <p:spPr>
            <a:xfrm>
              <a:off x="384538" y="3301918"/>
              <a:ext cx="5656275" cy="508162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6" name="pole tekstowe 15"/>
            <p:cNvSpPr txBox="1"/>
            <p:nvPr/>
          </p:nvSpPr>
          <p:spPr>
            <a:xfrm>
              <a:off x="384538" y="3301918"/>
              <a:ext cx="5656275" cy="50816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03354" tIns="35560" rIns="35560" bIns="35560" numCol="1" spcCol="1270" anchor="ctr" anchorCtr="0">
              <a:noAutofit/>
            </a:bodyPr>
            <a:lstStyle/>
            <a:p>
              <a:pPr lvl="0" algn="l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l-PL" sz="1400" b="1" dirty="0" smtClean="0">
                  <a:solidFill>
                    <a:schemeClr val="bg2">
                      <a:lumMod val="10000"/>
                    </a:schemeClr>
                  </a:solidFill>
                </a:rPr>
                <a:t>Zagospodarowanie wód opadowych </a:t>
              </a:r>
              <a:endParaRPr lang="pl-PL" sz="1400" b="1" kern="1200" dirty="0">
                <a:solidFill>
                  <a:schemeClr val="bg2">
                    <a:lumMod val="10000"/>
                  </a:schemeClr>
                </a:solidFill>
                <a:effectLst/>
              </a:endParaRPr>
            </a:p>
          </p:txBody>
        </p:sp>
      </p:grpSp>
      <p:sp>
        <p:nvSpPr>
          <p:cNvPr id="17" name="Owal 16"/>
          <p:cNvSpPr/>
          <p:nvPr/>
        </p:nvSpPr>
        <p:spPr>
          <a:xfrm>
            <a:off x="1587580" y="5957768"/>
            <a:ext cx="635203" cy="635203"/>
          </a:xfrm>
          <a:prstGeom prst="ellipse">
            <a:avLst/>
          </a:prstGeom>
          <a:ln>
            <a:solidFill>
              <a:schemeClr val="bg2">
                <a:lumMod val="10000"/>
              </a:schemeClr>
            </a:solidFill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10" name="Picture 2" descr="https://www.wfosigw.lodz.pl/ofiles/15723e0b0b781d6ca2c9cabb94a7a940&amp;attachment=0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2420" y="50326"/>
            <a:ext cx="1662971" cy="644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415395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070C0"/>
            </a:gs>
            <a:gs pos="97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7676146" cy="114300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pl-PL" sz="2400" b="1" dirty="0" smtClean="0">
                <a:solidFill>
                  <a:schemeClr val="accent3">
                    <a:lumMod val="75000"/>
                  </a:schemeClr>
                </a:solidFill>
              </a:rPr>
              <a:t/>
            </a:r>
            <a:br>
              <a:rPr lang="pl-PL" sz="2400" b="1" dirty="0" smtClean="0">
                <a:solidFill>
                  <a:schemeClr val="accent3">
                    <a:lumMod val="75000"/>
                  </a:schemeClr>
                </a:solidFill>
              </a:rPr>
            </a:br>
            <a:r>
              <a:rPr lang="pl-PL" sz="2400" b="1" dirty="0" smtClean="0">
                <a:solidFill>
                  <a:schemeClr val="accent3">
                    <a:lumMod val="75000"/>
                  </a:schemeClr>
                </a:solidFill>
              </a:rPr>
              <a:t>BUDOWA I MODERNIZACJA  OCZYSZCZALNI ŚCIEKÓW, BUDOWA I ROZBUDOWA SIECI KANALIZACJI SANITARNEJ</a:t>
            </a:r>
            <a:endParaRPr lang="pl-PL" sz="24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F73C48-386B-4F92-9D1F-8494D802914C}" type="slidenum">
              <a:rPr lang="pl-PL" smtClean="0"/>
              <a:pPr>
                <a:defRPr/>
              </a:pPr>
              <a:t>19</a:t>
            </a:fld>
            <a:endParaRPr lang="pl-PL"/>
          </a:p>
        </p:txBody>
      </p:sp>
      <p:sp>
        <p:nvSpPr>
          <p:cNvPr id="3" name="Prostokąt z rogami zaokrąglonymi po przekątnej 2"/>
          <p:cNvSpPr/>
          <p:nvPr/>
        </p:nvSpPr>
        <p:spPr>
          <a:xfrm>
            <a:off x="1032021" y="2452739"/>
            <a:ext cx="3096344" cy="4392488"/>
          </a:xfrm>
          <a:prstGeom prst="round2DiagRect">
            <a:avLst/>
          </a:prstGeom>
          <a:solidFill>
            <a:schemeClr val="bg2">
              <a:lumMod val="90000"/>
              <a:alpha val="68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6" name="Prostokąt z rogami zaokrąglonymi po przekątnej 5"/>
          <p:cNvSpPr/>
          <p:nvPr/>
        </p:nvSpPr>
        <p:spPr>
          <a:xfrm>
            <a:off x="5118154" y="2434156"/>
            <a:ext cx="3096344" cy="4392488"/>
          </a:xfrm>
          <a:prstGeom prst="round2DiagRect">
            <a:avLst/>
          </a:prstGeom>
          <a:solidFill>
            <a:schemeClr val="bg2">
              <a:lumMod val="90000"/>
              <a:alpha val="68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5" name="Prostokąt 4"/>
          <p:cNvSpPr/>
          <p:nvPr/>
        </p:nvSpPr>
        <p:spPr>
          <a:xfrm>
            <a:off x="1032021" y="1775322"/>
            <a:ext cx="3096344" cy="792088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l-PL" b="1" dirty="0"/>
              <a:t>W ramach Programu Wsparcie </a:t>
            </a:r>
            <a:r>
              <a:rPr lang="pl-PL" b="1" dirty="0" smtClean="0"/>
              <a:t>Gospodarki </a:t>
            </a:r>
            <a:r>
              <a:rPr lang="pl-PL" b="1" dirty="0"/>
              <a:t>Ś</a:t>
            </a:r>
            <a:r>
              <a:rPr lang="pl-PL" b="1" dirty="0" smtClean="0"/>
              <a:t>ciekowej</a:t>
            </a:r>
            <a:endParaRPr lang="pl-PL" b="1" dirty="0"/>
          </a:p>
        </p:txBody>
      </p:sp>
      <p:sp>
        <p:nvSpPr>
          <p:cNvPr id="8" name="Prostokąt 7"/>
          <p:cNvSpPr/>
          <p:nvPr/>
        </p:nvSpPr>
        <p:spPr>
          <a:xfrm>
            <a:off x="5150202" y="1775322"/>
            <a:ext cx="3064296" cy="792088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b="1" dirty="0" smtClean="0"/>
              <a:t>W ramach Zasad</a:t>
            </a:r>
            <a:endParaRPr lang="pl-PL" b="1" dirty="0"/>
          </a:p>
        </p:txBody>
      </p:sp>
      <p:sp>
        <p:nvSpPr>
          <p:cNvPr id="11" name="Prostokąt 10"/>
          <p:cNvSpPr/>
          <p:nvPr/>
        </p:nvSpPr>
        <p:spPr>
          <a:xfrm>
            <a:off x="1152109" y="2516707"/>
            <a:ext cx="2734091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1100" b="1" dirty="0" smtClean="0">
                <a:solidFill>
                  <a:schemeClr val="bg2">
                    <a:lumMod val="10000"/>
                  </a:schemeClr>
                </a:solidFill>
              </a:rPr>
              <a:t>POŻYCZKA Z DOTACJĄ, </a:t>
            </a:r>
            <a:r>
              <a:rPr lang="pl-PL" sz="1100" b="1" dirty="0">
                <a:solidFill>
                  <a:schemeClr val="bg2">
                    <a:lumMod val="10000"/>
                  </a:schemeClr>
                </a:solidFill>
              </a:rPr>
              <a:t>przy czym otrzymanie dotacji warunkowane jest zaciągnięciem pożyczki. Łączna kwota dofinansowania wynosi do </a:t>
            </a:r>
            <a:r>
              <a:rPr lang="pl-PL" sz="1100" b="1" dirty="0" smtClean="0">
                <a:solidFill>
                  <a:schemeClr val="bg2">
                    <a:lumMod val="10000"/>
                  </a:schemeClr>
                </a:solidFill>
              </a:rPr>
              <a:t>100% </a:t>
            </a:r>
            <a:r>
              <a:rPr lang="pl-PL" sz="1100" b="1" dirty="0">
                <a:solidFill>
                  <a:schemeClr val="bg2">
                    <a:lumMod val="10000"/>
                  </a:schemeClr>
                </a:solidFill>
              </a:rPr>
              <a:t>kosztów kwalifikowanych zadania, przy czym dotacja nie może przekroczyć </a:t>
            </a:r>
            <a:r>
              <a:rPr lang="pl-PL" sz="1100" b="1" dirty="0" smtClean="0">
                <a:solidFill>
                  <a:schemeClr val="bg2">
                    <a:lumMod val="10000"/>
                  </a:schemeClr>
                </a:solidFill>
              </a:rPr>
              <a:t>30% </a:t>
            </a:r>
            <a:r>
              <a:rPr lang="pl-PL" sz="1100" b="1" dirty="0">
                <a:solidFill>
                  <a:schemeClr val="bg2">
                    <a:lumMod val="10000"/>
                  </a:schemeClr>
                </a:solidFill>
              </a:rPr>
              <a:t>kwoty możliwego dofinansowania, zastrzegając, że Fundusz udzielając dofinansowania zbada efektywność zaplanowanego efektu ekologicznego, </a:t>
            </a:r>
            <a:endParaRPr lang="pl-PL" sz="1100" b="1" dirty="0" smtClean="0">
              <a:solidFill>
                <a:schemeClr val="bg2">
                  <a:lumMod val="10000"/>
                </a:schemeClr>
              </a:solidFill>
            </a:endParaRPr>
          </a:p>
          <a:p>
            <a:pPr algn="ctr"/>
            <a:r>
              <a:rPr lang="pl-PL" sz="1100" b="1" dirty="0" smtClean="0">
                <a:solidFill>
                  <a:schemeClr val="bg2">
                    <a:lumMod val="10000"/>
                  </a:schemeClr>
                </a:solidFill>
              </a:rPr>
              <a:t>a</a:t>
            </a:r>
            <a:r>
              <a:rPr lang="pl-PL" sz="1100" b="1" dirty="0">
                <a:solidFill>
                  <a:schemeClr val="bg2">
                    <a:lumMod val="10000"/>
                  </a:schemeClr>
                </a:solidFill>
              </a:rPr>
              <a:t> w przypadku przekroczenia wskaźnika ograniczy wartość dofinansowania</a:t>
            </a:r>
            <a:r>
              <a:rPr lang="pl-PL" sz="1100" b="1" dirty="0"/>
              <a:t>. </a:t>
            </a:r>
            <a:endParaRPr lang="pl-PL" sz="1100" b="1" dirty="0" smtClean="0"/>
          </a:p>
          <a:p>
            <a:pPr algn="ctr"/>
            <a:endParaRPr lang="pl-PL" sz="1100" b="1" dirty="0"/>
          </a:p>
          <a:p>
            <a:pPr marL="0" indent="0" algn="ctr">
              <a:buNone/>
            </a:pPr>
            <a:r>
              <a:rPr lang="pl-PL" sz="1100" b="1" dirty="0" smtClean="0">
                <a:solidFill>
                  <a:schemeClr val="accent1">
                    <a:lumMod val="75000"/>
                  </a:schemeClr>
                </a:solidFill>
              </a:rPr>
              <a:t>Beneficjenci</a:t>
            </a:r>
            <a:r>
              <a:rPr lang="pl-PL" sz="1100" b="1" dirty="0">
                <a:solidFill>
                  <a:schemeClr val="accent1">
                    <a:lumMod val="75000"/>
                  </a:schemeClr>
                </a:solidFill>
              </a:rPr>
              <a:t>: </a:t>
            </a:r>
          </a:p>
          <a:p>
            <a:pPr marL="0" indent="0" algn="ctr">
              <a:buNone/>
            </a:pPr>
            <a:r>
              <a:rPr lang="pl-PL" sz="1100" b="1" dirty="0" smtClean="0">
                <a:solidFill>
                  <a:schemeClr val="bg2">
                    <a:lumMod val="10000"/>
                  </a:schemeClr>
                </a:solidFill>
              </a:rPr>
              <a:t>Jednostki </a:t>
            </a:r>
            <a:r>
              <a:rPr lang="pl-PL" sz="1100" b="1" dirty="0">
                <a:solidFill>
                  <a:schemeClr val="bg2">
                    <a:lumMod val="10000"/>
                  </a:schemeClr>
                </a:solidFill>
              </a:rPr>
              <a:t>samorządu terytorialnego lub podmioty świadczące usługi publiczne w ramach realizacji zadań własnych gminy w zakresie gospodarki wodno-ściekowej z terenu województwa </a:t>
            </a:r>
            <a:r>
              <a:rPr lang="pl-PL" sz="1100" b="1" dirty="0" smtClean="0">
                <a:solidFill>
                  <a:schemeClr val="bg2">
                    <a:lumMod val="10000"/>
                  </a:schemeClr>
                </a:solidFill>
              </a:rPr>
              <a:t>łódzkiego.</a:t>
            </a:r>
            <a:endParaRPr lang="pl-PL" sz="1100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12" name="Prostokąt 11"/>
          <p:cNvSpPr/>
          <p:nvPr/>
        </p:nvSpPr>
        <p:spPr>
          <a:xfrm>
            <a:off x="5150202" y="2557165"/>
            <a:ext cx="296267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1200" b="1" dirty="0">
                <a:solidFill>
                  <a:schemeClr val="bg2">
                    <a:lumMod val="10000"/>
                  </a:schemeClr>
                </a:solidFill>
              </a:rPr>
              <a:t>na zadania współfinansowane ze środków Unii Europejskiej lub </a:t>
            </a:r>
            <a:r>
              <a:rPr lang="pl-PL" sz="1200" b="1" dirty="0" smtClean="0">
                <a:solidFill>
                  <a:schemeClr val="bg2">
                    <a:lumMod val="10000"/>
                  </a:schemeClr>
                </a:solidFill>
              </a:rPr>
              <a:t>         z </a:t>
            </a:r>
            <a:r>
              <a:rPr lang="pl-PL" sz="1200" b="1" dirty="0">
                <a:solidFill>
                  <a:schemeClr val="bg2">
                    <a:lumMod val="10000"/>
                  </a:schemeClr>
                </a:solidFill>
              </a:rPr>
              <a:t>innych funduszy zagranicznych – </a:t>
            </a:r>
            <a:r>
              <a:rPr lang="pl-PL" sz="1200" b="1" dirty="0" smtClean="0">
                <a:solidFill>
                  <a:schemeClr val="bg2">
                    <a:lumMod val="10000"/>
                  </a:schemeClr>
                </a:solidFill>
              </a:rPr>
              <a:t>DOTACJA </a:t>
            </a:r>
            <a:r>
              <a:rPr lang="pl-PL" sz="1200" b="1" dirty="0">
                <a:solidFill>
                  <a:schemeClr val="bg2">
                    <a:lumMod val="10000"/>
                  </a:schemeClr>
                </a:solidFill>
              </a:rPr>
              <a:t>Z </a:t>
            </a:r>
            <a:r>
              <a:rPr lang="pl-PL" sz="1200" b="1" dirty="0" smtClean="0">
                <a:solidFill>
                  <a:schemeClr val="bg2">
                    <a:lumMod val="10000"/>
                  </a:schemeClr>
                </a:solidFill>
              </a:rPr>
              <a:t>POŻYCZKĄ, </a:t>
            </a:r>
            <a:r>
              <a:rPr lang="pl-PL" sz="1200" b="1" dirty="0">
                <a:solidFill>
                  <a:schemeClr val="bg2">
                    <a:lumMod val="10000"/>
                  </a:schemeClr>
                </a:solidFill>
              </a:rPr>
              <a:t>przy czym dotacja nie może przekroczyć 30% kwoty dofinansowania ze środków Funduszu, otrzymanie dotacji warunkowane jest zaciągnięciem pożyczki,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1200" b="1" dirty="0">
                <a:solidFill>
                  <a:schemeClr val="bg2">
                    <a:lumMod val="10000"/>
                  </a:schemeClr>
                </a:solidFill>
              </a:rPr>
              <a:t>na zadanie realizowane ze środków krajowych POŻYCZKA </a:t>
            </a:r>
            <a:r>
              <a:rPr lang="pl-PL" sz="1200" b="1" dirty="0" smtClean="0">
                <a:solidFill>
                  <a:schemeClr val="bg2">
                    <a:lumMod val="10000"/>
                  </a:schemeClr>
                </a:solidFill>
              </a:rPr>
              <a:t>   z </a:t>
            </a:r>
            <a:r>
              <a:rPr lang="pl-PL" sz="1200" b="1" dirty="0">
                <a:solidFill>
                  <a:schemeClr val="bg2">
                    <a:lumMod val="10000"/>
                  </a:schemeClr>
                </a:solidFill>
              </a:rPr>
              <a:t>możliwością częściowego umorzenia</a:t>
            </a:r>
          </a:p>
        </p:txBody>
      </p:sp>
      <p:pic>
        <p:nvPicPr>
          <p:cNvPr id="10" name="Picture 2" descr="https://www.wfosigw.lodz.pl/ofiles/15723e0b0b781d6ca2c9cabb94a7a940&amp;attachment=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2420" y="50326"/>
            <a:ext cx="1662971" cy="644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629367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az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1" y="2817019"/>
            <a:ext cx="1384697" cy="1384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Obraz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7585" y="2811066"/>
            <a:ext cx="1384697" cy="1384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Obraz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1819" y="2811066"/>
            <a:ext cx="1385888" cy="1384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Obraz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5338" y="2808685"/>
            <a:ext cx="1384697" cy="1384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Obraz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6482" y="2808685"/>
            <a:ext cx="1384697" cy="1384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Obraz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816" y="2825353"/>
            <a:ext cx="1384697" cy="1384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pole tekstowe 19"/>
          <p:cNvSpPr txBox="1">
            <a:spLocks noChangeArrowheads="1"/>
          </p:cNvSpPr>
          <p:nvPr/>
        </p:nvSpPr>
        <p:spPr bwMode="auto">
          <a:xfrm>
            <a:off x="22093" y="2045359"/>
            <a:ext cx="16097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pl-PL" altLang="pl-PL" sz="1200" b="1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JEDNOSTKI </a:t>
            </a:r>
          </a:p>
          <a:p>
            <a:pPr algn="ctr" eaLnBrk="1" hangingPunct="1"/>
            <a:r>
              <a:rPr lang="pl-PL" altLang="pl-PL" sz="1200" b="1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SAMORZĄDU TERYTORIALNEGO</a:t>
            </a:r>
          </a:p>
        </p:txBody>
      </p:sp>
      <p:sp>
        <p:nvSpPr>
          <p:cNvPr id="21" name="pole tekstowe 20"/>
          <p:cNvSpPr txBox="1">
            <a:spLocks noChangeArrowheads="1"/>
          </p:cNvSpPr>
          <p:nvPr/>
        </p:nvSpPr>
        <p:spPr bwMode="auto">
          <a:xfrm>
            <a:off x="1659732" y="4337447"/>
            <a:ext cx="135255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ctr">
              <a:defRPr sz="1200" b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pl-PL" altLang="pl-PL" dirty="0"/>
              <a:t>PAŃSTWOWE JEDNOSTKI BUDŻETOWE (</a:t>
            </a:r>
            <a:r>
              <a:rPr lang="pl-PL" altLang="pl-PL" dirty="0" err="1"/>
              <a:t>pjb</a:t>
            </a:r>
            <a:r>
              <a:rPr lang="pl-PL" altLang="pl-PL" dirty="0"/>
              <a:t>)</a:t>
            </a:r>
          </a:p>
        </p:txBody>
      </p:sp>
      <p:sp>
        <p:nvSpPr>
          <p:cNvPr id="22" name="pole tekstowe 21"/>
          <p:cNvSpPr txBox="1">
            <a:spLocks noChangeArrowheads="1"/>
          </p:cNvSpPr>
          <p:nvPr/>
        </p:nvSpPr>
        <p:spPr bwMode="auto">
          <a:xfrm>
            <a:off x="2995266" y="2230022"/>
            <a:ext cx="164544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pl-PL" altLang="pl-PL" sz="1200" b="1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PRZEDSIĘBIORCY</a:t>
            </a:r>
          </a:p>
        </p:txBody>
      </p:sp>
      <p:sp>
        <p:nvSpPr>
          <p:cNvPr id="23" name="pole tekstowe 22"/>
          <p:cNvSpPr txBox="1">
            <a:spLocks noChangeArrowheads="1"/>
          </p:cNvSpPr>
          <p:nvPr/>
        </p:nvSpPr>
        <p:spPr bwMode="auto">
          <a:xfrm>
            <a:off x="4640711" y="4337447"/>
            <a:ext cx="13525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pl-PL" altLang="pl-PL" sz="1200" b="1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INSTYTUCJE</a:t>
            </a:r>
            <a:r>
              <a:rPr lang="pl-PL" altLang="pl-PL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l-PL" altLang="pl-PL" sz="1200" b="1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KULTURY</a:t>
            </a:r>
          </a:p>
        </p:txBody>
      </p:sp>
      <p:sp>
        <p:nvSpPr>
          <p:cNvPr id="24" name="pole tekstowe 23"/>
          <p:cNvSpPr txBox="1">
            <a:spLocks noChangeArrowheads="1"/>
          </p:cNvSpPr>
          <p:nvPr/>
        </p:nvSpPr>
        <p:spPr bwMode="auto">
          <a:xfrm>
            <a:off x="6207568" y="2137690"/>
            <a:ext cx="146124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1200" b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pl-PL" altLang="pl-PL" dirty="0"/>
              <a:t>ORGANIZACJE POZARZĄDOWE</a:t>
            </a:r>
          </a:p>
        </p:txBody>
      </p:sp>
      <p:sp>
        <p:nvSpPr>
          <p:cNvPr id="25" name="pole tekstowe 24"/>
          <p:cNvSpPr txBox="1">
            <a:spLocks noChangeArrowheads="1"/>
          </p:cNvSpPr>
          <p:nvPr/>
        </p:nvSpPr>
        <p:spPr bwMode="auto">
          <a:xfrm>
            <a:off x="7668816" y="4337447"/>
            <a:ext cx="13525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1200" b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pl-PL" altLang="pl-PL" dirty="0"/>
              <a:t>OSOBY </a:t>
            </a:r>
          </a:p>
          <a:p>
            <a:r>
              <a:rPr lang="pl-PL" altLang="pl-PL" dirty="0"/>
              <a:t>FIZYCZNE</a:t>
            </a:r>
          </a:p>
        </p:txBody>
      </p:sp>
      <p:sp>
        <p:nvSpPr>
          <p:cNvPr id="2" name="Prostokąt 1"/>
          <p:cNvSpPr/>
          <p:nvPr/>
        </p:nvSpPr>
        <p:spPr>
          <a:xfrm>
            <a:off x="1857214" y="476672"/>
            <a:ext cx="549624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l-PL" sz="2400" b="1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GŁÓWNI BENEFICJENCI POMOCY </a:t>
            </a:r>
          </a:p>
          <a:p>
            <a:pPr algn="ctr"/>
            <a:r>
              <a:rPr lang="pl-PL" sz="2400" b="1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FINANSOWEJ POCHODZĄCEJ </a:t>
            </a:r>
          </a:p>
          <a:p>
            <a:pPr algn="ctr"/>
            <a:r>
              <a:rPr lang="pl-PL" sz="2400" b="1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ZE ŚRODKÓW WFOŚiGW W ŁODZI</a:t>
            </a:r>
          </a:p>
        </p:txBody>
      </p:sp>
      <p:pic>
        <p:nvPicPr>
          <p:cNvPr id="15" name="Picture 2" descr="https://www.wfosigw.lodz.pl/ofiles/15723e0b0b781d6ca2c9cabb94a7a940&amp;attachment=0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2420" y="50326"/>
            <a:ext cx="1662971" cy="644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pole tekstowe 2"/>
          <p:cNvSpPr txBox="1"/>
          <p:nvPr/>
        </p:nvSpPr>
        <p:spPr>
          <a:xfrm>
            <a:off x="611560" y="764704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000" dirty="0" smtClean="0">
                <a:solidFill>
                  <a:schemeClr val="bg1"/>
                </a:solidFill>
              </a:rPr>
              <a:t> 2</a:t>
            </a:r>
            <a:endParaRPr lang="pl-PL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9262711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070C0"/>
            </a:gs>
            <a:gs pos="97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99592" y="242872"/>
            <a:ext cx="7676146" cy="114300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pl-PL" sz="2800" b="1" dirty="0" smtClean="0">
                <a:solidFill>
                  <a:schemeClr val="accent3">
                    <a:lumMod val="75000"/>
                  </a:schemeClr>
                </a:solidFill>
              </a:rPr>
              <a:t/>
            </a:r>
            <a:br>
              <a:rPr lang="pl-PL" sz="2800" b="1" dirty="0" smtClean="0">
                <a:solidFill>
                  <a:schemeClr val="accent3">
                    <a:lumMod val="75000"/>
                  </a:schemeClr>
                </a:solidFill>
              </a:rPr>
            </a:br>
            <a:r>
              <a:rPr lang="pl-PL" sz="2800" b="1" dirty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pl-PL" sz="2800" b="1" dirty="0" smtClean="0">
                <a:solidFill>
                  <a:schemeClr val="accent3">
                    <a:lumMod val="75000"/>
                  </a:schemeClr>
                </a:solidFill>
              </a:rPr>
              <a:t>  PRZYDOMOWE OCZYSZCZALNIE ŚCIEKÓW</a:t>
            </a:r>
            <a:endParaRPr lang="pl-PL" sz="28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F73C48-386B-4F92-9D1F-8494D802914C}" type="slidenum">
              <a:rPr lang="pl-PL" smtClean="0"/>
              <a:pPr>
                <a:defRPr/>
              </a:pPr>
              <a:t>20</a:t>
            </a:fld>
            <a:endParaRPr lang="pl-PL"/>
          </a:p>
        </p:txBody>
      </p:sp>
      <p:sp>
        <p:nvSpPr>
          <p:cNvPr id="3" name="Prostokąt z rogami zaokrąglonymi po przekątnej 2"/>
          <p:cNvSpPr/>
          <p:nvPr/>
        </p:nvSpPr>
        <p:spPr>
          <a:xfrm>
            <a:off x="145844" y="2338550"/>
            <a:ext cx="2533693" cy="4447735"/>
          </a:xfrm>
          <a:prstGeom prst="round2DiagRect">
            <a:avLst/>
          </a:prstGeom>
          <a:solidFill>
            <a:schemeClr val="bg2">
              <a:lumMod val="90000"/>
              <a:alpha val="68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6" name="Prostokąt z rogami zaokrąglonymi po przekątnej 5"/>
          <p:cNvSpPr/>
          <p:nvPr/>
        </p:nvSpPr>
        <p:spPr>
          <a:xfrm>
            <a:off x="6089478" y="2274577"/>
            <a:ext cx="2843108" cy="4409378"/>
          </a:xfrm>
          <a:prstGeom prst="round2DiagRect">
            <a:avLst/>
          </a:prstGeom>
          <a:solidFill>
            <a:schemeClr val="bg2">
              <a:lumMod val="90000"/>
              <a:alpha val="68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5" name="Prostokąt 4"/>
          <p:cNvSpPr/>
          <p:nvPr/>
        </p:nvSpPr>
        <p:spPr>
          <a:xfrm>
            <a:off x="87249" y="1537650"/>
            <a:ext cx="2592288" cy="903229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b="1" dirty="0"/>
              <a:t>W ramach Programu </a:t>
            </a:r>
            <a:r>
              <a:rPr lang="pl-PL" b="1" dirty="0" smtClean="0"/>
              <a:t>Eko-Oczyszczalnia</a:t>
            </a:r>
            <a:endParaRPr lang="pl-PL" b="1" dirty="0"/>
          </a:p>
        </p:txBody>
      </p:sp>
      <p:sp>
        <p:nvSpPr>
          <p:cNvPr id="8" name="Prostokąt 7"/>
          <p:cNvSpPr/>
          <p:nvPr/>
        </p:nvSpPr>
        <p:spPr>
          <a:xfrm>
            <a:off x="6005428" y="1531484"/>
            <a:ext cx="3011208" cy="874910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b="1" dirty="0" smtClean="0"/>
              <a:t>W ramach Zasad</a:t>
            </a:r>
            <a:endParaRPr lang="pl-PL" b="1" dirty="0"/>
          </a:p>
        </p:txBody>
      </p:sp>
      <p:sp>
        <p:nvSpPr>
          <p:cNvPr id="11" name="Prostokąt 10"/>
          <p:cNvSpPr/>
          <p:nvPr/>
        </p:nvSpPr>
        <p:spPr>
          <a:xfrm>
            <a:off x="211537" y="2359694"/>
            <a:ext cx="2468000" cy="3985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1100" b="1" dirty="0" smtClean="0">
                <a:solidFill>
                  <a:schemeClr val="bg2">
                    <a:lumMod val="10000"/>
                  </a:schemeClr>
                </a:solidFill>
              </a:rPr>
              <a:t>DOTACJA</a:t>
            </a:r>
          </a:p>
          <a:p>
            <a:pPr algn="ctr"/>
            <a:r>
              <a:rPr lang="pl-PL" sz="1100" b="1" dirty="0" smtClean="0">
                <a:solidFill>
                  <a:schemeClr val="bg2">
                    <a:lumMod val="10000"/>
                  </a:schemeClr>
                </a:solidFill>
              </a:rPr>
              <a:t>Kwota </a:t>
            </a:r>
            <a:r>
              <a:rPr lang="pl-PL" sz="1100" b="1" dirty="0">
                <a:solidFill>
                  <a:schemeClr val="bg2">
                    <a:lumMod val="10000"/>
                  </a:schemeClr>
                </a:solidFill>
              </a:rPr>
              <a:t>wsparcia wynosi do </a:t>
            </a:r>
            <a:r>
              <a:rPr lang="pl-PL" sz="1100" b="1" dirty="0" smtClean="0">
                <a:solidFill>
                  <a:schemeClr val="bg2">
                    <a:lumMod val="10000"/>
                  </a:schemeClr>
                </a:solidFill>
              </a:rPr>
              <a:t>50% </a:t>
            </a:r>
            <a:r>
              <a:rPr lang="pl-PL" sz="1100" b="1" dirty="0">
                <a:solidFill>
                  <a:schemeClr val="bg2">
                    <a:lumMod val="10000"/>
                  </a:schemeClr>
                </a:solidFill>
              </a:rPr>
              <a:t>kosztów kwalifikowanych zadania, jednak nie więcej niż 7,5 tys. zł na jedną instalację </a:t>
            </a:r>
            <a:r>
              <a:rPr lang="pl-PL" sz="1100" b="1" dirty="0" smtClean="0">
                <a:solidFill>
                  <a:schemeClr val="bg2">
                    <a:lumMod val="10000"/>
                  </a:schemeClr>
                </a:solidFill>
              </a:rPr>
              <a:t>PBOŚ</a:t>
            </a:r>
            <a:r>
              <a:rPr lang="pl-PL" sz="1100" b="1" dirty="0">
                <a:solidFill>
                  <a:schemeClr val="bg2">
                    <a:lumMod val="10000"/>
                  </a:schemeClr>
                </a:solidFill>
              </a:rPr>
              <a:t>. Fundusz udzielając dofinansowania uwzględnia efektywność uzyskania efektu ekologicznego, określoną według zasady, że koszt kwalifikowany efektu ekologicznego nie może przekroczyć 2,5 tys. </a:t>
            </a:r>
            <a:r>
              <a:rPr lang="pl-PL" sz="1100" b="1" dirty="0" smtClean="0">
                <a:solidFill>
                  <a:schemeClr val="bg2">
                    <a:lumMod val="10000"/>
                  </a:schemeClr>
                </a:solidFill>
              </a:rPr>
              <a:t>zł </a:t>
            </a:r>
            <a:r>
              <a:rPr lang="pl-PL" sz="1100" b="1" dirty="0">
                <a:solidFill>
                  <a:schemeClr val="bg2">
                    <a:lumMod val="10000"/>
                  </a:schemeClr>
                </a:solidFill>
              </a:rPr>
              <a:t>na </a:t>
            </a:r>
            <a:r>
              <a:rPr lang="pl-PL" sz="1100" b="1" dirty="0" smtClean="0">
                <a:solidFill>
                  <a:schemeClr val="bg2">
                    <a:lumMod val="10000"/>
                  </a:schemeClr>
                </a:solidFill>
              </a:rPr>
              <a:t>1 RLM</a:t>
            </a:r>
            <a:r>
              <a:rPr lang="pl-PL" sz="1100" b="1" dirty="0" smtClean="0"/>
              <a:t>;</a:t>
            </a:r>
            <a:endParaRPr lang="pl-PL" sz="1100" b="1" dirty="0"/>
          </a:p>
          <a:p>
            <a:pPr algn="ctr"/>
            <a:endParaRPr lang="pl-PL" sz="11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r>
              <a:rPr lang="pl-PL" sz="1100" b="1" dirty="0" smtClean="0">
                <a:solidFill>
                  <a:schemeClr val="accent1">
                    <a:lumMod val="75000"/>
                  </a:schemeClr>
                </a:solidFill>
              </a:rPr>
              <a:t>Beneficjenci</a:t>
            </a:r>
            <a:r>
              <a:rPr lang="pl-PL" sz="1100" b="1" dirty="0">
                <a:solidFill>
                  <a:schemeClr val="accent1">
                    <a:lumMod val="75000"/>
                  </a:schemeClr>
                </a:solidFill>
              </a:rPr>
              <a:t>: </a:t>
            </a:r>
          </a:p>
          <a:p>
            <a:pPr algn="ctr"/>
            <a:r>
              <a:rPr lang="pl-PL" sz="1100" b="1" dirty="0">
                <a:solidFill>
                  <a:schemeClr val="bg2">
                    <a:lumMod val="10000"/>
                  </a:schemeClr>
                </a:solidFill>
              </a:rPr>
              <a:t>Jednostki samorządu terytorialnego z terenu </a:t>
            </a:r>
            <a:r>
              <a:rPr lang="pl-PL" sz="1100" b="1" dirty="0"/>
              <a:t>województwa łódzkiego lub inny podmiot świadczący usługi publiczne w ramach realizacji zadań własnych gminy w zakresie gospodarki wodno-ściekowej;</a:t>
            </a:r>
          </a:p>
        </p:txBody>
      </p:sp>
      <p:sp>
        <p:nvSpPr>
          <p:cNvPr id="12" name="Prostokąt 11"/>
          <p:cNvSpPr/>
          <p:nvPr/>
        </p:nvSpPr>
        <p:spPr>
          <a:xfrm>
            <a:off x="6228183" y="2439016"/>
            <a:ext cx="256569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1200" b="1" dirty="0" smtClean="0">
                <a:solidFill>
                  <a:schemeClr val="bg2">
                    <a:lumMod val="10000"/>
                  </a:schemeClr>
                </a:solidFill>
              </a:rPr>
              <a:t>na </a:t>
            </a:r>
            <a:r>
              <a:rPr lang="pl-PL" sz="1200" b="1" dirty="0">
                <a:solidFill>
                  <a:schemeClr val="bg2">
                    <a:lumMod val="10000"/>
                  </a:schemeClr>
                </a:solidFill>
              </a:rPr>
              <a:t>zadanie realizowane ze środków krajowych POŻYCZKA z możliwością częściowego umorzenia</a:t>
            </a:r>
          </a:p>
        </p:txBody>
      </p:sp>
      <p:sp>
        <p:nvSpPr>
          <p:cNvPr id="10" name="Prostokąt z rogami zaokrąglonymi po przekątnej 9"/>
          <p:cNvSpPr/>
          <p:nvPr/>
        </p:nvSpPr>
        <p:spPr>
          <a:xfrm>
            <a:off x="2911806" y="2359694"/>
            <a:ext cx="2669980" cy="4395681"/>
          </a:xfrm>
          <a:prstGeom prst="round2DiagRect">
            <a:avLst/>
          </a:prstGeom>
          <a:solidFill>
            <a:schemeClr val="bg2">
              <a:lumMod val="90000"/>
              <a:alpha val="68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Prostokąt 14"/>
          <p:cNvSpPr/>
          <p:nvPr/>
        </p:nvSpPr>
        <p:spPr>
          <a:xfrm>
            <a:off x="2820664" y="1531484"/>
            <a:ext cx="2799713" cy="874910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400" b="1" dirty="0">
                <a:solidFill>
                  <a:schemeClr val="bg1"/>
                </a:solidFill>
              </a:rPr>
              <a:t>W ramach Programu na wykonanie przydomowych oczyszczalni ścieków </a:t>
            </a:r>
            <a:r>
              <a:rPr lang="pl-PL" sz="1400" b="1" dirty="0" smtClean="0">
                <a:solidFill>
                  <a:schemeClr val="bg1"/>
                </a:solidFill>
              </a:rPr>
              <a:t>w</a:t>
            </a:r>
            <a:r>
              <a:rPr lang="pl-PL" sz="1400" b="1" dirty="0">
                <a:solidFill>
                  <a:schemeClr val="bg1"/>
                </a:solidFill>
              </a:rPr>
              <a:t> latach 2021-2022</a:t>
            </a:r>
          </a:p>
        </p:txBody>
      </p:sp>
      <p:sp>
        <p:nvSpPr>
          <p:cNvPr id="7" name="Prostokąt 6"/>
          <p:cNvSpPr/>
          <p:nvPr/>
        </p:nvSpPr>
        <p:spPr>
          <a:xfrm>
            <a:off x="3148638" y="2479253"/>
            <a:ext cx="2215451" cy="1554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1200" b="1" dirty="0" smtClean="0"/>
              <a:t>DOTACJA</a:t>
            </a:r>
          </a:p>
          <a:p>
            <a:pPr algn="ctr"/>
            <a:r>
              <a:rPr lang="pl-PL" sz="1200" b="1" dirty="0" smtClean="0"/>
              <a:t>do 50% </a:t>
            </a:r>
            <a:r>
              <a:rPr lang="pl-PL" sz="1200" b="1" dirty="0"/>
              <a:t>kosztów kwalifikowanych </a:t>
            </a:r>
            <a:r>
              <a:rPr lang="pl-PL" sz="1200" b="1" dirty="0" smtClean="0"/>
              <a:t>zadania, </a:t>
            </a:r>
          </a:p>
          <a:p>
            <a:pPr algn="ctr"/>
            <a:r>
              <a:rPr lang="pl-PL" sz="1200" b="1" dirty="0" smtClean="0"/>
              <a:t>jednak nie </a:t>
            </a:r>
            <a:r>
              <a:rPr lang="pl-PL" sz="1200" b="1" dirty="0"/>
              <a:t>więcej </a:t>
            </a:r>
            <a:endParaRPr lang="pl-PL" sz="1200" b="1" dirty="0" smtClean="0"/>
          </a:p>
          <a:p>
            <a:pPr algn="ctr"/>
            <a:r>
              <a:rPr lang="pl-PL" sz="1200" b="1" dirty="0" smtClean="0"/>
              <a:t>niż </a:t>
            </a:r>
            <a:r>
              <a:rPr lang="pl-PL" sz="1200" b="1" dirty="0"/>
              <a:t>6.000 zł</a:t>
            </a:r>
            <a:r>
              <a:rPr lang="pl-PL" sz="1200" b="1" dirty="0" smtClean="0"/>
              <a:t>;</a:t>
            </a:r>
          </a:p>
          <a:p>
            <a:pPr algn="ctr"/>
            <a:endParaRPr lang="pl-PL" sz="1200" b="1" dirty="0"/>
          </a:p>
          <a:p>
            <a:pPr algn="ctr"/>
            <a:r>
              <a:rPr lang="pl-PL" sz="1100" b="1" dirty="0">
                <a:solidFill>
                  <a:schemeClr val="accent1">
                    <a:lumMod val="75000"/>
                  </a:schemeClr>
                </a:solidFill>
              </a:rPr>
              <a:t>Beneficjenci: </a:t>
            </a:r>
          </a:p>
          <a:p>
            <a:pPr algn="ctr"/>
            <a:r>
              <a:rPr lang="pl-PL" sz="1200" b="1" dirty="0"/>
              <a:t>Osoby fizyczne </a:t>
            </a:r>
          </a:p>
        </p:txBody>
      </p:sp>
      <p:pic>
        <p:nvPicPr>
          <p:cNvPr id="13" name="Picture 2" descr="https://www.wfosigw.lodz.pl/ofiles/15723e0b0b781d6ca2c9cabb94a7a940&amp;attachment=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2420" y="50326"/>
            <a:ext cx="1662971" cy="644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801742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070C0"/>
            </a:gs>
            <a:gs pos="97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043608" y="22079"/>
            <a:ext cx="7676146" cy="1143000"/>
          </a:xfrm>
        </p:spPr>
        <p:txBody>
          <a:bodyPr>
            <a:noAutofit/>
          </a:bodyPr>
          <a:lstStyle/>
          <a:p>
            <a:pPr algn="ctr"/>
            <a:r>
              <a:rPr lang="pl-PL" sz="2400" dirty="0" smtClean="0">
                <a:solidFill>
                  <a:schemeClr val="bg1"/>
                </a:solidFill>
              </a:rPr>
              <a:t/>
            </a:r>
            <a:br>
              <a:rPr lang="pl-PL" sz="2400" dirty="0" smtClean="0">
                <a:solidFill>
                  <a:schemeClr val="bg1"/>
                </a:solidFill>
              </a:rPr>
            </a:br>
            <a:r>
              <a:rPr lang="pl-PL" sz="2400" dirty="0" smtClean="0">
                <a:solidFill>
                  <a:schemeClr val="bg1"/>
                </a:solidFill>
              </a:rPr>
              <a:t/>
            </a:r>
            <a:br>
              <a:rPr lang="pl-PL" sz="2400" dirty="0" smtClean="0">
                <a:solidFill>
                  <a:schemeClr val="bg1"/>
                </a:solidFill>
              </a:rPr>
            </a:br>
            <a:r>
              <a:rPr lang="pl-PL" sz="1600" b="1" dirty="0" smtClean="0">
                <a:solidFill>
                  <a:schemeClr val="accent3">
                    <a:lumMod val="75000"/>
                  </a:schemeClr>
                </a:solidFill>
              </a:rPr>
              <a:t>BUDOWA I ROZBUDOWA SIECI KANALIZACJI DESZCZOWEJ, BUDOWA, ROZBUDOWA I MODERNIZACJA STACJI UZDATNIANIA WODY ORAZ UJĘĆ WODY, BUDOWA I MODERNIZACJA WODOCIĄGÓW </a:t>
            </a:r>
            <a:endParaRPr lang="pl-PL" sz="16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F73C48-386B-4F92-9D1F-8494D802914C}" type="slidenum">
              <a:rPr lang="pl-PL" smtClean="0"/>
              <a:pPr>
                <a:defRPr/>
              </a:pPr>
              <a:t>21</a:t>
            </a:fld>
            <a:endParaRPr lang="pl-PL"/>
          </a:p>
        </p:txBody>
      </p:sp>
      <p:sp>
        <p:nvSpPr>
          <p:cNvPr id="6" name="Prostokąt z rogami zaokrąglonymi po przekątnej 5"/>
          <p:cNvSpPr/>
          <p:nvPr/>
        </p:nvSpPr>
        <p:spPr>
          <a:xfrm>
            <a:off x="683568" y="2600571"/>
            <a:ext cx="7776864" cy="3755779"/>
          </a:xfrm>
          <a:prstGeom prst="round2DiagRect">
            <a:avLst/>
          </a:prstGeom>
          <a:solidFill>
            <a:schemeClr val="bg2">
              <a:lumMod val="90000"/>
              <a:alpha val="68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l-PL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 zadania współfinansowane ze środków Unii Europejskiej lub </a:t>
            </a:r>
            <a:r>
              <a:rPr lang="pl-PL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z </a:t>
            </a:r>
            <a:r>
              <a:rPr lang="pl-PL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innych funduszy zagranicznych – DOTACJA   Z POŻYCZKA, przy czym dotacja nie może przekroczyć 30% kwoty dofinansowania ze środków Funduszu, otrzymanie dotacji warunkowane jest zaciągnięciem </a:t>
            </a:r>
            <a:r>
              <a:rPr lang="pl-PL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pożyczki </a:t>
            </a:r>
            <a:endParaRPr lang="pl-PL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l-PL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 zadanie realizowane ze środków krajowych POŻYCZKA </a:t>
            </a:r>
            <a:r>
              <a:rPr lang="pl-PL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z </a:t>
            </a:r>
            <a:r>
              <a:rPr lang="pl-PL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możliwością częściowego </a:t>
            </a:r>
            <a:r>
              <a:rPr lang="pl-PL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umorzenia </a:t>
            </a:r>
            <a:r>
              <a:rPr lang="pl-PL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(tylko na budowę                  i rozbudowę sieci kanalizacji deszczowej).</a:t>
            </a:r>
            <a:endParaRPr lang="pl-PL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Prostokąt 7"/>
          <p:cNvSpPr/>
          <p:nvPr/>
        </p:nvSpPr>
        <p:spPr>
          <a:xfrm>
            <a:off x="683568" y="1631160"/>
            <a:ext cx="7776864" cy="957240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b="1" dirty="0" smtClean="0"/>
              <a:t>W ramach Zasad</a:t>
            </a:r>
            <a:endParaRPr lang="pl-PL" b="1" dirty="0"/>
          </a:p>
        </p:txBody>
      </p:sp>
      <p:pic>
        <p:nvPicPr>
          <p:cNvPr id="7" name="Picture 2" descr="https://www.wfosigw.lodz.pl/ofiles/15723e0b0b781d6ca2c9cabb94a7a940&amp;attachment=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2420" y="50326"/>
            <a:ext cx="1662971" cy="644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575353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070C0"/>
            </a:gs>
            <a:gs pos="97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83568" y="4018"/>
            <a:ext cx="7676146" cy="1143000"/>
          </a:xfrm>
        </p:spPr>
        <p:txBody>
          <a:bodyPr>
            <a:noAutofit/>
          </a:bodyPr>
          <a:lstStyle/>
          <a:p>
            <a:pPr algn="ctr"/>
            <a:r>
              <a:rPr lang="pl-PL" sz="2400" dirty="0" smtClean="0">
                <a:solidFill>
                  <a:schemeClr val="bg1"/>
                </a:solidFill>
              </a:rPr>
              <a:t/>
            </a:r>
            <a:br>
              <a:rPr lang="pl-PL" sz="2400" dirty="0" smtClean="0">
                <a:solidFill>
                  <a:schemeClr val="bg1"/>
                </a:solidFill>
              </a:rPr>
            </a:br>
            <a:r>
              <a:rPr lang="pl-PL" sz="2400" dirty="0" smtClean="0">
                <a:solidFill>
                  <a:schemeClr val="bg1"/>
                </a:solidFill>
              </a:rPr>
              <a:t/>
            </a:r>
            <a:br>
              <a:rPr lang="pl-PL" sz="2400" dirty="0" smtClean="0">
                <a:solidFill>
                  <a:schemeClr val="bg1"/>
                </a:solidFill>
              </a:rPr>
            </a:br>
            <a:r>
              <a:rPr lang="pl-PL" sz="2400" dirty="0" smtClean="0">
                <a:solidFill>
                  <a:schemeClr val="bg1"/>
                </a:solidFill>
              </a:rPr>
              <a:t>  </a:t>
            </a:r>
            <a:r>
              <a:rPr lang="pl-PL" sz="2400" b="1" dirty="0" smtClean="0">
                <a:solidFill>
                  <a:schemeClr val="accent3">
                    <a:lumMod val="75000"/>
                  </a:schemeClr>
                </a:solidFill>
              </a:rPr>
              <a:t>ZAGOSPODAROWANIE WÓD OPADOWYCH</a:t>
            </a:r>
            <a:endParaRPr lang="pl-PL" sz="20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F73C48-386B-4F92-9D1F-8494D802914C}" type="slidenum">
              <a:rPr lang="pl-PL" smtClean="0"/>
              <a:pPr>
                <a:defRPr/>
              </a:pPr>
              <a:t>22</a:t>
            </a:fld>
            <a:endParaRPr lang="pl-PL"/>
          </a:p>
        </p:txBody>
      </p:sp>
      <p:sp>
        <p:nvSpPr>
          <p:cNvPr id="6" name="Prostokąt z rogami zaokrąglonymi po przekątnej 5"/>
          <p:cNvSpPr/>
          <p:nvPr/>
        </p:nvSpPr>
        <p:spPr>
          <a:xfrm>
            <a:off x="683568" y="2600571"/>
            <a:ext cx="7776864" cy="3755779"/>
          </a:xfrm>
          <a:prstGeom prst="round2DiagRect">
            <a:avLst/>
          </a:prstGeom>
          <a:solidFill>
            <a:schemeClr val="bg2">
              <a:lumMod val="90000"/>
              <a:alpha val="68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pl-PL" sz="1400" b="1" dirty="0" smtClean="0">
                <a:solidFill>
                  <a:schemeClr val="tx1"/>
                </a:solidFill>
              </a:rPr>
              <a:t>Dofinansowanie ze środków WFOŚiGW w Łodzi oraz NFOŚiGW udzielane jest na przedsięwzięcia umożliwiające </a:t>
            </a:r>
            <a:r>
              <a:rPr lang="pl-PL" sz="1400" b="1" dirty="0">
                <a:solidFill>
                  <a:schemeClr val="tx1"/>
                </a:solidFill>
              </a:rPr>
              <a:t>zebranie wód opadowych (w tym roztopowych) </a:t>
            </a:r>
            <a:r>
              <a:rPr lang="pl-PL" sz="1400" b="1" dirty="0" smtClean="0">
                <a:solidFill>
                  <a:schemeClr val="tx1"/>
                </a:solidFill>
              </a:rPr>
              <a:t>             z </a:t>
            </a:r>
            <a:r>
              <a:rPr lang="pl-PL" sz="1400" b="1" dirty="0">
                <a:solidFill>
                  <a:schemeClr val="tx1"/>
                </a:solidFill>
              </a:rPr>
              <a:t>działki oraz wykorzystanie w całości zebranej </a:t>
            </a:r>
            <a:r>
              <a:rPr lang="pl-PL" sz="1400" b="1" dirty="0" smtClean="0">
                <a:solidFill>
                  <a:schemeClr val="tx1"/>
                </a:solidFill>
              </a:rPr>
              <a:t>wody. </a:t>
            </a:r>
          </a:p>
          <a:p>
            <a:pPr algn="just"/>
            <a:r>
              <a:rPr lang="pl-PL" sz="1400" b="1" dirty="0" smtClean="0">
                <a:solidFill>
                  <a:schemeClr val="tx1"/>
                </a:solidFill>
              </a:rPr>
              <a:t>Z </a:t>
            </a:r>
            <a:r>
              <a:rPr lang="pl-PL" sz="1400" b="1" dirty="0">
                <a:solidFill>
                  <a:schemeClr val="tx1"/>
                </a:solidFill>
              </a:rPr>
              <a:t>Programu nie mogą być finansowane przedsięwzięcia, w których zakłada się odprowadzanie wód opadowych do kanalizacji ogólnospławnej. </a:t>
            </a:r>
            <a:endParaRPr lang="pl-PL" sz="1400" b="1" dirty="0" smtClean="0">
              <a:solidFill>
                <a:schemeClr val="tx1"/>
              </a:solidFill>
            </a:endParaRPr>
          </a:p>
          <a:p>
            <a:pPr algn="just"/>
            <a:endParaRPr lang="pl-PL" sz="1400" b="1" dirty="0" smtClean="0">
              <a:solidFill>
                <a:schemeClr val="tx1"/>
              </a:solidFill>
            </a:endParaRPr>
          </a:p>
          <a:p>
            <a:pPr algn="just"/>
            <a:r>
              <a:rPr lang="pl-PL" sz="1400" b="1" dirty="0" smtClean="0">
                <a:solidFill>
                  <a:schemeClr val="tx1"/>
                </a:solidFill>
              </a:rPr>
              <a:t>Intensywność dofinansowania: DOTACJA </a:t>
            </a:r>
            <a:r>
              <a:rPr lang="pl-PL" sz="1400" b="1" dirty="0">
                <a:solidFill>
                  <a:schemeClr val="tx1"/>
                </a:solidFill>
              </a:rPr>
              <a:t>z tym, że nie więcej niż 80% kosztów kwalifikowanych instalacji wchodzących w skład przedsięwzięcia i nie więcej niż </a:t>
            </a:r>
            <a:endParaRPr lang="pl-PL" sz="1400" b="1" dirty="0" smtClean="0">
              <a:solidFill>
                <a:schemeClr val="tx1"/>
              </a:solidFill>
            </a:endParaRPr>
          </a:p>
          <a:p>
            <a:pPr algn="just"/>
            <a:r>
              <a:rPr lang="pl-PL" sz="1400" b="1" dirty="0" smtClean="0">
                <a:solidFill>
                  <a:schemeClr val="tx1"/>
                </a:solidFill>
              </a:rPr>
              <a:t>5 </a:t>
            </a:r>
            <a:r>
              <a:rPr lang="pl-PL" sz="1400" b="1" dirty="0">
                <a:solidFill>
                  <a:schemeClr val="tx1"/>
                </a:solidFill>
              </a:rPr>
              <a:t>tys. zł na jedno przedsięwzięcie</a:t>
            </a:r>
            <a:r>
              <a:rPr lang="pl-PL" sz="1400" dirty="0">
                <a:solidFill>
                  <a:schemeClr val="tx1"/>
                </a:solidFill>
              </a:rPr>
              <a:t>. </a:t>
            </a:r>
            <a:endParaRPr lang="pl-PL" sz="14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Prostokąt 7"/>
          <p:cNvSpPr/>
          <p:nvPr/>
        </p:nvSpPr>
        <p:spPr>
          <a:xfrm>
            <a:off x="683786" y="1663406"/>
            <a:ext cx="7776864" cy="957240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b="1" dirty="0" smtClean="0"/>
              <a:t>W ramach Programu priorytetowego „Moja Woda”</a:t>
            </a:r>
            <a:endParaRPr lang="pl-PL" b="1" dirty="0"/>
          </a:p>
        </p:txBody>
      </p:sp>
      <p:pic>
        <p:nvPicPr>
          <p:cNvPr id="7" name="Picture 2" descr="https://www.wfosigw.lodz.pl/ofiles/15723e0b0b781d6ca2c9cabb94a7a940&amp;attachment=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2420" y="50326"/>
            <a:ext cx="1662971" cy="644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143843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92D050"/>
            </a:gs>
            <a:gs pos="9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27584" y="378230"/>
            <a:ext cx="7676146" cy="1143000"/>
          </a:xfrm>
        </p:spPr>
        <p:txBody>
          <a:bodyPr>
            <a:noAutofit/>
          </a:bodyPr>
          <a:lstStyle/>
          <a:p>
            <a:pPr algn="ctr"/>
            <a:r>
              <a:rPr lang="pl-PL" sz="2800" b="1" dirty="0" smtClean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GOSPODARKA ODPADAMI </a:t>
            </a:r>
            <a:br>
              <a:rPr lang="pl-PL" sz="2800" b="1" dirty="0" smtClean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l-PL" sz="2800" b="1" dirty="0" smtClean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OCHRONA POWIERZCHNI ZIEMI</a:t>
            </a:r>
            <a:endParaRPr lang="pl-PL" sz="3200" b="1" dirty="0">
              <a:solidFill>
                <a:schemeClr val="accent3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F73C48-386B-4F92-9D1F-8494D802914C}" type="slidenum">
              <a:rPr lang="pl-PL" smtClean="0"/>
              <a:pPr>
                <a:defRPr/>
              </a:pPr>
              <a:t>23</a:t>
            </a:fld>
            <a:endParaRPr lang="pl-PL"/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2163709989"/>
              </p:ext>
            </p:extLst>
          </p:nvPr>
        </p:nvGraphicFramePr>
        <p:xfrm>
          <a:off x="1979712" y="2096833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Prostokąt 2"/>
          <p:cNvSpPr/>
          <p:nvPr/>
        </p:nvSpPr>
        <p:spPr>
          <a:xfrm>
            <a:off x="383196" y="1521230"/>
            <a:ext cx="71287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24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Dofinansowanie </a:t>
            </a:r>
            <a:r>
              <a:rPr lang="pl-PL" sz="24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można uzyskać m.in na:</a:t>
            </a:r>
            <a:endParaRPr lang="pl-PL" sz="2400" dirty="0">
              <a:solidFill>
                <a:schemeClr val="accent2">
                  <a:lumMod val="50000"/>
                </a:schemeClr>
              </a:solidFill>
            </a:endParaRPr>
          </a:p>
        </p:txBody>
      </p:sp>
      <p:grpSp>
        <p:nvGrpSpPr>
          <p:cNvPr id="8" name="Grupa 7"/>
          <p:cNvGrpSpPr/>
          <p:nvPr/>
        </p:nvGrpSpPr>
        <p:grpSpPr>
          <a:xfrm>
            <a:off x="1907704" y="6058541"/>
            <a:ext cx="6058344" cy="432460"/>
            <a:chOff x="137518" y="3460378"/>
            <a:chExt cx="5920376" cy="340751"/>
          </a:xfrm>
        </p:grpSpPr>
        <p:sp>
          <p:nvSpPr>
            <p:cNvPr id="9" name="Prostokąt 8"/>
            <p:cNvSpPr/>
            <p:nvPr/>
          </p:nvSpPr>
          <p:spPr>
            <a:xfrm>
              <a:off x="345130" y="3460378"/>
              <a:ext cx="5712764" cy="340751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pole tekstowe 9"/>
            <p:cNvSpPr txBox="1"/>
            <p:nvPr/>
          </p:nvSpPr>
          <p:spPr>
            <a:xfrm>
              <a:off x="137518" y="3524448"/>
              <a:ext cx="5712764" cy="22322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39612" tIns="50800" rIns="50800" bIns="50800" numCol="1" spcCol="1270" anchor="ctr" anchorCtr="0">
              <a:noAutofit/>
            </a:bodyPr>
            <a:lstStyle/>
            <a:p>
              <a:pPr lvl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l-PL" sz="2000" dirty="0" smtClean="0">
                  <a:solidFill>
                    <a:schemeClr val="bg2">
                      <a:lumMod val="1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Wapnowanie gleb </a:t>
              </a:r>
              <a:endParaRPr lang="pl-PL" sz="2000" b="0" kern="1200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6" name="Owal 5"/>
          <p:cNvSpPr/>
          <p:nvPr/>
        </p:nvSpPr>
        <p:spPr>
          <a:xfrm>
            <a:off x="1640293" y="6000629"/>
            <a:ext cx="534822" cy="534822"/>
          </a:xfrm>
          <a:prstGeom prst="ellipse">
            <a:avLst/>
          </a:prstGeom>
          <a:ln>
            <a:solidFill>
              <a:schemeClr val="bg2">
                <a:lumMod val="10000"/>
              </a:schemeClr>
            </a:solidFill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11" name="Picture 2" descr="https://www.wfosigw.lodz.pl/ofiles/15723e0b0b781d6ca2c9cabb94a7a940&amp;attachment=0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2420" y="50326"/>
            <a:ext cx="1662971" cy="644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436407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92D050"/>
            </a:gs>
            <a:gs pos="9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7676146" cy="114300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pl-PL" sz="2800" b="1" dirty="0" smtClean="0">
                <a:solidFill>
                  <a:schemeClr val="accent3">
                    <a:lumMod val="75000"/>
                  </a:schemeClr>
                </a:solidFill>
                <a:effectLst/>
              </a:rPr>
              <a:t/>
            </a:r>
            <a:br>
              <a:rPr lang="pl-PL" sz="2800" b="1" dirty="0" smtClean="0">
                <a:solidFill>
                  <a:schemeClr val="accent3">
                    <a:lumMod val="75000"/>
                  </a:schemeClr>
                </a:solidFill>
                <a:effectLst/>
              </a:rPr>
            </a:br>
            <a:r>
              <a:rPr lang="pl-PL" sz="2800" b="1" dirty="0" smtClean="0">
                <a:solidFill>
                  <a:schemeClr val="accent3">
                    <a:lumMod val="75000"/>
                  </a:schemeClr>
                </a:solidFill>
                <a:effectLst/>
              </a:rPr>
              <a:t>USUWANIE AZBESTU </a:t>
            </a:r>
            <a:endParaRPr lang="pl-PL" sz="28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F73C48-386B-4F92-9D1F-8494D802914C}" type="slidenum">
              <a:rPr lang="pl-PL" smtClean="0"/>
              <a:pPr>
                <a:defRPr/>
              </a:pPr>
              <a:t>24</a:t>
            </a:fld>
            <a:endParaRPr lang="pl-PL"/>
          </a:p>
        </p:txBody>
      </p:sp>
      <p:sp>
        <p:nvSpPr>
          <p:cNvPr id="3" name="Prostokąt z rogami zaokrąglonymi po przekątnej 2"/>
          <p:cNvSpPr/>
          <p:nvPr/>
        </p:nvSpPr>
        <p:spPr>
          <a:xfrm>
            <a:off x="341969" y="2349522"/>
            <a:ext cx="3591254" cy="4447735"/>
          </a:xfrm>
          <a:prstGeom prst="round2DiagRect">
            <a:avLst/>
          </a:prstGeom>
          <a:solidFill>
            <a:schemeClr val="bg2">
              <a:lumMod val="90000"/>
              <a:alpha val="68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6" name="Prostokąt z rogami zaokrąglonymi po przekątnej 5"/>
          <p:cNvSpPr/>
          <p:nvPr/>
        </p:nvSpPr>
        <p:spPr>
          <a:xfrm>
            <a:off x="5055379" y="2476777"/>
            <a:ext cx="3102880" cy="4320480"/>
          </a:xfrm>
          <a:prstGeom prst="round2DiagRect">
            <a:avLst/>
          </a:prstGeom>
          <a:solidFill>
            <a:schemeClr val="bg2">
              <a:lumMod val="90000"/>
              <a:alpha val="68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5" name="Prostokąt 4"/>
          <p:cNvSpPr/>
          <p:nvPr/>
        </p:nvSpPr>
        <p:spPr>
          <a:xfrm>
            <a:off x="341969" y="1333279"/>
            <a:ext cx="3576489" cy="1110125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pl-PL" sz="1200" b="1" dirty="0" smtClean="0"/>
          </a:p>
          <a:p>
            <a:r>
              <a:rPr lang="pl-PL" sz="1200" b="1" dirty="0" smtClean="0"/>
              <a:t>W </a:t>
            </a:r>
            <a:r>
              <a:rPr lang="pl-PL" sz="1200" b="1" dirty="0"/>
              <a:t>ramach Program dla przedsięwzięć w zakresie usuwania wyrobów zawierających azbest 2021 – 2022 </a:t>
            </a:r>
          </a:p>
        </p:txBody>
      </p:sp>
      <p:sp>
        <p:nvSpPr>
          <p:cNvPr id="8" name="Prostokąt 7"/>
          <p:cNvSpPr/>
          <p:nvPr/>
        </p:nvSpPr>
        <p:spPr>
          <a:xfrm>
            <a:off x="5070144" y="1373596"/>
            <a:ext cx="3120281" cy="1098332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b="1" dirty="0" smtClean="0"/>
              <a:t>W ramach Zasad</a:t>
            </a:r>
            <a:endParaRPr lang="pl-PL" b="1" dirty="0"/>
          </a:p>
        </p:txBody>
      </p:sp>
      <p:sp>
        <p:nvSpPr>
          <p:cNvPr id="11" name="Prostokąt 10"/>
          <p:cNvSpPr/>
          <p:nvPr/>
        </p:nvSpPr>
        <p:spPr>
          <a:xfrm>
            <a:off x="309803" y="2204864"/>
            <a:ext cx="3368853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pl-PL" sz="1200" dirty="0" smtClean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pl-PL" sz="1600" b="1" dirty="0" smtClean="0"/>
              <a:t>DOTACJA </a:t>
            </a:r>
          </a:p>
          <a:p>
            <a:pPr marL="0" indent="0" algn="ctr">
              <a:buNone/>
            </a:pPr>
            <a:r>
              <a:rPr lang="pl-PL" sz="1500" b="1" dirty="0" smtClean="0"/>
              <a:t>do 90% </a:t>
            </a:r>
            <a:r>
              <a:rPr lang="pl-PL" sz="1500" b="1" dirty="0"/>
              <a:t>kosztów kwalifikowanych zadania. </a:t>
            </a:r>
          </a:p>
          <a:p>
            <a:pPr marL="0" indent="0" algn="ctr">
              <a:buNone/>
            </a:pPr>
            <a:r>
              <a:rPr lang="pl-PL" sz="1500" b="1" dirty="0"/>
              <a:t>Koszt kwalifikowany kompleksowej usługi polegającej na usunięciu wyrobów zawierających </a:t>
            </a:r>
            <a:r>
              <a:rPr lang="pl-PL" sz="1500" b="1" dirty="0" smtClean="0"/>
              <a:t>azbest:</a:t>
            </a:r>
            <a:endParaRPr lang="pl-PL" sz="1500" b="1" dirty="0"/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pl-PL" sz="1400" b="1" dirty="0">
                <a:solidFill>
                  <a:schemeClr val="accent6">
                    <a:lumMod val="50000"/>
                  </a:schemeClr>
                </a:solidFill>
              </a:rPr>
              <a:t>zdemontowanych</a:t>
            </a:r>
            <a:r>
              <a:rPr lang="pl-PL" sz="1400" b="1" dirty="0"/>
              <a:t> </a:t>
            </a:r>
            <a:r>
              <a:rPr lang="pl-PL" sz="1400" b="1" dirty="0" smtClean="0"/>
              <a:t>uprzednio         z </a:t>
            </a:r>
            <a:r>
              <a:rPr lang="pl-PL" sz="1400" b="1" dirty="0"/>
              <a:t>budynków i zgromadzonych na nieruchomości oraz ich unieszkodliwieniu nie może przekroczyć </a:t>
            </a:r>
            <a:r>
              <a:rPr lang="pl-PL" sz="1400" b="1" dirty="0">
                <a:solidFill>
                  <a:schemeClr val="accent6">
                    <a:lumMod val="50000"/>
                  </a:schemeClr>
                </a:solidFill>
              </a:rPr>
              <a:t>500,00 zł za </a:t>
            </a:r>
            <a:r>
              <a:rPr lang="pl-PL" sz="1400" b="1" dirty="0" smtClean="0">
                <a:solidFill>
                  <a:schemeClr val="accent6">
                    <a:lumMod val="50000"/>
                  </a:schemeClr>
                </a:solidFill>
              </a:rPr>
              <a:t>1 </a:t>
            </a:r>
            <a:r>
              <a:rPr lang="pl-PL" sz="1400" b="1" dirty="0">
                <a:solidFill>
                  <a:schemeClr val="accent6">
                    <a:lumMod val="50000"/>
                  </a:schemeClr>
                </a:solidFill>
              </a:rPr>
              <a:t>Mg</a:t>
            </a:r>
            <a:r>
              <a:rPr lang="pl-PL" sz="1400" b="1" dirty="0"/>
              <a:t>. 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pl-PL" sz="1400" b="1" dirty="0">
                <a:solidFill>
                  <a:schemeClr val="accent6">
                    <a:lumMod val="50000"/>
                  </a:schemeClr>
                </a:solidFill>
              </a:rPr>
              <a:t>z budynków</a:t>
            </a:r>
            <a:r>
              <a:rPr lang="pl-PL" sz="1400" b="1" dirty="0"/>
              <a:t> i ich unieszkodliwieniu nie może przekroczyć </a:t>
            </a:r>
            <a:r>
              <a:rPr lang="pl-PL" sz="1400" b="1" dirty="0">
                <a:solidFill>
                  <a:schemeClr val="accent6">
                    <a:lumMod val="50000"/>
                  </a:schemeClr>
                </a:solidFill>
              </a:rPr>
              <a:t>700,00 zł </a:t>
            </a:r>
            <a:r>
              <a:rPr lang="pl-PL" sz="1400" b="1" dirty="0" smtClean="0">
                <a:solidFill>
                  <a:schemeClr val="accent6">
                    <a:lumMod val="50000"/>
                  </a:schemeClr>
                </a:solidFill>
              </a:rPr>
              <a:t>za 1 </a:t>
            </a:r>
            <a:r>
              <a:rPr lang="pl-PL" sz="1400" b="1" dirty="0">
                <a:solidFill>
                  <a:schemeClr val="accent6">
                    <a:lumMod val="50000"/>
                  </a:schemeClr>
                </a:solidFill>
              </a:rPr>
              <a:t>Mg</a:t>
            </a:r>
            <a:r>
              <a:rPr lang="pl-PL" sz="1400" b="1" dirty="0" smtClean="0"/>
              <a:t>.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endParaRPr lang="pl-PL" sz="1400" b="1" dirty="0"/>
          </a:p>
          <a:p>
            <a:pPr algn="ctr"/>
            <a:r>
              <a:rPr lang="pl-PL" sz="1400" b="1" dirty="0" smtClean="0">
                <a:solidFill>
                  <a:schemeClr val="accent1">
                    <a:lumMod val="75000"/>
                  </a:schemeClr>
                </a:solidFill>
              </a:rPr>
              <a:t>Beneficjenci</a:t>
            </a:r>
            <a:r>
              <a:rPr lang="pl-PL" sz="1400" b="1" dirty="0" smtClean="0"/>
              <a:t>: </a:t>
            </a:r>
          </a:p>
          <a:p>
            <a:pPr algn="ctr"/>
            <a:r>
              <a:rPr lang="pl-PL" sz="1400" b="1" dirty="0" smtClean="0"/>
              <a:t>Osoby fizyczne </a:t>
            </a:r>
            <a:endParaRPr lang="pl-PL" sz="1400" b="1" dirty="0"/>
          </a:p>
        </p:txBody>
      </p:sp>
      <p:sp>
        <p:nvSpPr>
          <p:cNvPr id="12" name="Prostokąt 11"/>
          <p:cNvSpPr/>
          <p:nvPr/>
        </p:nvSpPr>
        <p:spPr>
          <a:xfrm>
            <a:off x="4984360" y="2396103"/>
            <a:ext cx="309634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1600" b="1" dirty="0" smtClean="0">
                <a:solidFill>
                  <a:schemeClr val="bg2">
                    <a:lumMod val="10000"/>
                  </a:schemeClr>
                </a:solidFill>
              </a:rPr>
              <a:t>DOTACJA </a:t>
            </a:r>
          </a:p>
          <a:p>
            <a:pPr algn="ctr"/>
            <a:r>
              <a:rPr lang="pl-PL" sz="1400" b="1" dirty="0" smtClean="0">
                <a:solidFill>
                  <a:schemeClr val="bg2">
                    <a:lumMod val="10000"/>
                  </a:schemeClr>
                </a:solidFill>
              </a:rPr>
              <a:t>do wysokości 90% kosztu całkowitego  zadania </a:t>
            </a:r>
            <a:endParaRPr lang="pl-PL" sz="1400" b="1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10" name="Picture 2" descr="https://www.wfosigw.lodz.pl/ofiles/15723e0b0b781d6ca2c9cabb94a7a940&amp;attachment=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2420" y="50326"/>
            <a:ext cx="1662971" cy="644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12898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92D050"/>
            </a:gs>
            <a:gs pos="9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971600" y="265727"/>
            <a:ext cx="7676146" cy="1143000"/>
          </a:xfrm>
        </p:spPr>
        <p:txBody>
          <a:bodyPr>
            <a:noAutofit/>
          </a:bodyPr>
          <a:lstStyle/>
          <a:p>
            <a:pPr marL="0" lvl="0" indent="0" algn="ctr">
              <a:buNone/>
            </a:pPr>
            <a:r>
              <a:rPr lang="pl-PL" sz="1800" b="1" dirty="0" smtClean="0">
                <a:solidFill>
                  <a:schemeClr val="accent3">
                    <a:lumMod val="75000"/>
                  </a:schemeClr>
                </a:solidFill>
              </a:rPr>
              <a:t/>
            </a:r>
            <a:br>
              <a:rPr lang="pl-PL" sz="1800" b="1" dirty="0" smtClean="0">
                <a:solidFill>
                  <a:schemeClr val="accent3">
                    <a:lumMod val="75000"/>
                  </a:schemeClr>
                </a:solidFill>
              </a:rPr>
            </a:br>
            <a:r>
              <a:rPr lang="pl-PL" sz="1800" b="1" dirty="0" smtClean="0">
                <a:solidFill>
                  <a:schemeClr val="accent3">
                    <a:lumMod val="75000"/>
                  </a:schemeClr>
                </a:solidFill>
              </a:rPr>
              <a:t/>
            </a:r>
            <a:br>
              <a:rPr lang="pl-PL" sz="1800" b="1" dirty="0" smtClean="0">
                <a:solidFill>
                  <a:schemeClr val="accent3">
                    <a:lumMod val="75000"/>
                  </a:schemeClr>
                </a:solidFill>
              </a:rPr>
            </a:br>
            <a:r>
              <a:rPr lang="pl-PL" sz="1800" b="1" dirty="0" smtClean="0">
                <a:solidFill>
                  <a:schemeClr val="accent3">
                    <a:lumMod val="75000"/>
                  </a:schemeClr>
                </a:solidFill>
              </a:rPr>
              <a:t>SELEKTYWNA ZBIÓRKA ODPADÓW PRZETWARZANIE ODPADÓW, GOSPODARKA OSADOWA, REKULTYWACJA SKŁADOWISK ODPADÓW, ZAKUP SAMOCHODU DO ODBIORU ODPADÓW</a:t>
            </a:r>
            <a:endParaRPr lang="pl-PL" sz="18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F73C48-386B-4F92-9D1F-8494D802914C}" type="slidenum">
              <a:rPr lang="pl-PL" smtClean="0"/>
              <a:pPr>
                <a:defRPr/>
              </a:pPr>
              <a:t>25</a:t>
            </a:fld>
            <a:endParaRPr lang="pl-PL"/>
          </a:p>
        </p:txBody>
      </p:sp>
      <p:sp>
        <p:nvSpPr>
          <p:cNvPr id="6" name="Prostokąt z rogami zaokrąglonymi po przekątnej 5"/>
          <p:cNvSpPr/>
          <p:nvPr/>
        </p:nvSpPr>
        <p:spPr>
          <a:xfrm>
            <a:off x="683568" y="2469383"/>
            <a:ext cx="7704856" cy="4257429"/>
          </a:xfrm>
          <a:prstGeom prst="round2DiagRect">
            <a:avLst/>
          </a:prstGeom>
          <a:solidFill>
            <a:schemeClr val="bg2">
              <a:lumMod val="90000"/>
              <a:alpha val="68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l-PL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 zadania współfinansowane ze środków Unii Europejskiej </a:t>
            </a:r>
            <a:r>
              <a:rPr lang="pl-PL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lub z </a:t>
            </a:r>
            <a:r>
              <a:rPr lang="pl-PL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innych funduszy zagranicznych </a:t>
            </a:r>
            <a:r>
              <a:rPr lang="pl-PL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POŻYCZKA                      Z DOTACJĄ, </a:t>
            </a:r>
            <a:r>
              <a:rPr lang="pl-PL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przy czym dotacja nie może przekroczyć 30% kwoty dofinansowania ze środków Funduszu, otrzymanie dotacji warunkowane jest zaciągnięciem pożyczki,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pl-PL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l-PL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 </a:t>
            </a:r>
            <a:r>
              <a:rPr lang="pl-PL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zadanie realizowane ze środków krajowych POŻYCZKA </a:t>
            </a:r>
            <a:r>
              <a:rPr lang="pl-PL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z </a:t>
            </a:r>
            <a:r>
              <a:rPr lang="pl-PL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możliwością częściowego </a:t>
            </a:r>
            <a:r>
              <a:rPr lang="pl-PL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umorzenia.</a:t>
            </a:r>
            <a:endParaRPr lang="pl-PL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Prostokąt 7"/>
          <p:cNvSpPr/>
          <p:nvPr/>
        </p:nvSpPr>
        <p:spPr>
          <a:xfrm>
            <a:off x="683568" y="1767962"/>
            <a:ext cx="7704855" cy="957240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b="1" dirty="0" smtClean="0"/>
              <a:t>W ramach Zasad</a:t>
            </a:r>
            <a:endParaRPr lang="pl-PL" b="1" dirty="0"/>
          </a:p>
        </p:txBody>
      </p:sp>
      <p:pic>
        <p:nvPicPr>
          <p:cNvPr id="7" name="Picture 2" descr="https://www.wfosigw.lodz.pl/ofiles/15723e0b0b781d6ca2c9cabb94a7a940&amp;attachment=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2420" y="50326"/>
            <a:ext cx="1662971" cy="644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304216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92D050"/>
            </a:gs>
            <a:gs pos="9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7676146" cy="1143000"/>
          </a:xfrm>
        </p:spPr>
        <p:txBody>
          <a:bodyPr>
            <a:noAutofit/>
          </a:bodyPr>
          <a:lstStyle/>
          <a:p>
            <a:pPr algn="ctr"/>
            <a:r>
              <a:rPr lang="pl-PL" sz="2400" b="1" dirty="0" smtClean="0">
                <a:solidFill>
                  <a:schemeClr val="accent3">
                    <a:lumMod val="75000"/>
                  </a:schemeClr>
                </a:solidFill>
              </a:rPr>
              <a:t/>
            </a:r>
            <a:br>
              <a:rPr lang="pl-PL" sz="2400" b="1" dirty="0" smtClean="0">
                <a:solidFill>
                  <a:schemeClr val="accent3">
                    <a:lumMod val="75000"/>
                  </a:schemeClr>
                </a:solidFill>
              </a:rPr>
            </a:br>
            <a:r>
              <a:rPr lang="pl-PL" sz="2400" b="1" dirty="0" smtClean="0">
                <a:solidFill>
                  <a:schemeClr val="accent3">
                    <a:lumMod val="75000"/>
                  </a:schemeClr>
                </a:solidFill>
              </a:rPr>
              <a:t>WAPNOWANIE GLEB</a:t>
            </a:r>
            <a:endParaRPr lang="pl-PL" sz="24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F73C48-386B-4F92-9D1F-8494D802914C}" type="slidenum">
              <a:rPr lang="pl-PL" smtClean="0"/>
              <a:pPr>
                <a:defRPr/>
              </a:pPr>
              <a:t>26</a:t>
            </a:fld>
            <a:endParaRPr lang="pl-PL"/>
          </a:p>
        </p:txBody>
      </p:sp>
      <p:sp>
        <p:nvSpPr>
          <p:cNvPr id="6" name="Prostokąt z rogami zaokrąglonymi po przekątnej 5"/>
          <p:cNvSpPr/>
          <p:nvPr/>
        </p:nvSpPr>
        <p:spPr>
          <a:xfrm>
            <a:off x="683568" y="2204865"/>
            <a:ext cx="7704856" cy="4521947"/>
          </a:xfrm>
          <a:prstGeom prst="round2DiagRect">
            <a:avLst>
              <a:gd name="adj1" fmla="val 16667"/>
              <a:gd name="adj2" fmla="val 583"/>
            </a:avLst>
          </a:prstGeom>
          <a:solidFill>
            <a:schemeClr val="bg2">
              <a:lumMod val="90000"/>
              <a:alpha val="68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pl-PL" sz="1400" dirty="0" smtClean="0"/>
          </a:p>
          <a:p>
            <a:pPr algn="just"/>
            <a:endParaRPr lang="pl-PL" sz="1400" dirty="0"/>
          </a:p>
          <a:p>
            <a:pPr algn="just"/>
            <a:endParaRPr lang="pl-PL" sz="1400" dirty="0" smtClean="0"/>
          </a:p>
          <a:p>
            <a:pPr algn="just"/>
            <a:endParaRPr lang="pl-PL" sz="1400" dirty="0"/>
          </a:p>
          <a:p>
            <a:pPr algn="just"/>
            <a:r>
              <a:rPr lang="pl-PL" sz="1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Ze środków </a:t>
            </a:r>
            <a:r>
              <a:rPr lang="pl-PL" sz="14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WFOŚiGW</a:t>
            </a:r>
            <a:r>
              <a:rPr lang="pl-PL" sz="1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w Łodzi oraz NFOŚiGW dofinansowywane są </a:t>
            </a:r>
            <a:r>
              <a:rPr lang="pl-PL" sz="1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działania regeneracyjne gleby  dla danej działki, prowadzone przez rolników posiadających gospodarstwa rolne o powierzchni do 75 ha, w których </a:t>
            </a:r>
            <a:r>
              <a:rPr lang="pl-PL" sz="14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</a:t>
            </a:r>
            <a:r>
              <a:rPr lang="pl-PL" sz="1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gleby jest równe 5,5 lub niższe. </a:t>
            </a:r>
            <a:endParaRPr lang="pl-PL" sz="14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pl-PL" sz="1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Forma </a:t>
            </a:r>
            <a:r>
              <a:rPr lang="pl-PL" sz="1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 intensywność dofinansowania: </a:t>
            </a:r>
            <a:r>
              <a:rPr lang="pl-PL" sz="1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DOTACJA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l-PL" sz="1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 300 zł/t czystego składnika odkwaszającego (</a:t>
            </a:r>
            <a:r>
              <a:rPr lang="pl-PL" sz="14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CaO</a:t>
            </a:r>
            <a:r>
              <a:rPr lang="pl-PL" sz="1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oraz </a:t>
            </a:r>
            <a:r>
              <a:rPr lang="pl-PL" sz="14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MgO</a:t>
            </a:r>
            <a:r>
              <a:rPr lang="pl-PL" sz="1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dla gospodarstw o powierzchni nie przekraczającej 25 ha użytków rolnych</a:t>
            </a:r>
            <a:r>
              <a:rPr lang="pl-PL" sz="1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l-PL" sz="1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 200 zł/t czystego składnika odkwaszającego (</a:t>
            </a:r>
            <a:r>
              <a:rPr lang="pl-PL" sz="14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CaO</a:t>
            </a:r>
            <a:r>
              <a:rPr lang="pl-PL" sz="1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oraz </a:t>
            </a:r>
            <a:r>
              <a:rPr lang="pl-PL" sz="14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MgO</a:t>
            </a:r>
            <a:r>
              <a:rPr lang="pl-PL" sz="1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dla gospodarstw o powierzchni powyżej 25 ha, ale nie przekraczającej 50 ha użytków rolnych</a:t>
            </a:r>
            <a:r>
              <a:rPr lang="pl-PL" sz="1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l-PL" sz="1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 100 zł/t czystego składnika odkwaszającego (</a:t>
            </a:r>
            <a:r>
              <a:rPr lang="pl-PL" sz="14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CaO</a:t>
            </a:r>
            <a:r>
              <a:rPr lang="pl-PL" sz="1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oraz </a:t>
            </a:r>
            <a:r>
              <a:rPr lang="pl-PL" sz="14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MgO</a:t>
            </a:r>
            <a:r>
              <a:rPr lang="pl-PL" sz="1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dla gospodarstw o powierzchni powyżej 50 ha, ale nie przekraczającej 75 ha użytków rolnych</a:t>
            </a:r>
            <a:r>
              <a:rPr lang="pl-PL" sz="1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just"/>
            <a:endParaRPr lang="pl-PL" sz="14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pl-PL" sz="16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Wnioski o dofinansowanie należy składać do właściwej Okręgowej Stacji </a:t>
            </a:r>
            <a:r>
              <a:rPr lang="pl-PL" sz="16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Chemiczno-Rolniczej.</a:t>
            </a:r>
            <a:endParaRPr lang="pl-PL" sz="16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pl-PL" dirty="0"/>
          </a:p>
          <a:p>
            <a:pPr algn="just"/>
            <a:endParaRPr lang="pl-PL" dirty="0"/>
          </a:p>
          <a:p>
            <a:pPr algn="just"/>
            <a:endParaRPr lang="pl-PL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pl-PL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Prostokąt 7"/>
          <p:cNvSpPr/>
          <p:nvPr/>
        </p:nvSpPr>
        <p:spPr>
          <a:xfrm>
            <a:off x="683568" y="1210834"/>
            <a:ext cx="7704856" cy="936104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 smtClean="0">
              <a:solidFill>
                <a:schemeClr val="bg1"/>
              </a:solidFill>
            </a:endParaRPr>
          </a:p>
          <a:p>
            <a:pPr algn="ctr"/>
            <a:endParaRPr lang="pl-PL" dirty="0">
              <a:solidFill>
                <a:schemeClr val="bg1"/>
              </a:solidFill>
            </a:endParaRPr>
          </a:p>
          <a:p>
            <a:pPr algn="ctr"/>
            <a:r>
              <a:rPr lang="pl-PL" dirty="0" smtClean="0">
                <a:solidFill>
                  <a:schemeClr val="bg1"/>
                </a:solidFill>
              </a:rPr>
              <a:t>Ogólnopolski </a:t>
            </a:r>
            <a:r>
              <a:rPr lang="pl-PL" dirty="0">
                <a:solidFill>
                  <a:schemeClr val="bg1"/>
                </a:solidFill>
              </a:rPr>
              <a:t>program regeneracji środowiskowej gleb poprzez ich wapnowanie</a:t>
            </a:r>
            <a:r>
              <a:rPr lang="pl-PL" dirty="0"/>
              <a:t/>
            </a:r>
            <a:br>
              <a:rPr lang="pl-PL" dirty="0"/>
            </a:br>
            <a:endParaRPr lang="pl-PL" dirty="0">
              <a:solidFill>
                <a:schemeClr val="bg1"/>
              </a:solidFill>
            </a:endParaRPr>
          </a:p>
          <a:p>
            <a:pPr algn="ctr"/>
            <a:endParaRPr lang="pl-PL" b="1" dirty="0"/>
          </a:p>
        </p:txBody>
      </p:sp>
      <p:pic>
        <p:nvPicPr>
          <p:cNvPr id="7" name="Picture 2" descr="https://www.wfosigw.lodz.pl/ofiles/15723e0b0b781d6ca2c9cabb94a7a940&amp;attachment=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2420" y="50326"/>
            <a:ext cx="1662971" cy="644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353723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FC000"/>
            </a:gs>
            <a:gs pos="8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40819" y="476672"/>
            <a:ext cx="7676146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pl-PL" sz="2700" b="1" dirty="0" smtClean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pl-PL" sz="2700" b="1" dirty="0" smtClean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l-PL" sz="2700" b="1" dirty="0" smtClean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OCHRONA PRZYRODY I KRAJOBRAZU</a:t>
            </a:r>
            <a:r>
              <a:rPr lang="pl-PL" sz="4800" dirty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pl-PL" sz="4800" dirty="0">
                <a:solidFill>
                  <a:schemeClr val="accent2">
                    <a:lumMod val="50000"/>
                  </a:schemeClr>
                </a:solidFill>
              </a:rPr>
            </a:br>
            <a:endParaRPr lang="pl-PL" sz="48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F73C48-386B-4F92-9D1F-8494D802914C}" type="slidenum">
              <a:rPr lang="pl-PL" smtClean="0"/>
              <a:pPr>
                <a:defRPr/>
              </a:pPr>
              <a:t>27</a:t>
            </a:fld>
            <a:endParaRPr lang="pl-PL" dirty="0"/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264756494"/>
              </p:ext>
            </p:extLst>
          </p:nvPr>
        </p:nvGraphicFramePr>
        <p:xfrm>
          <a:off x="1979712" y="2060848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Prostokąt 2"/>
          <p:cNvSpPr/>
          <p:nvPr/>
        </p:nvSpPr>
        <p:spPr>
          <a:xfrm>
            <a:off x="630267" y="1539683"/>
            <a:ext cx="71287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24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Dofinansowanie można uzyskać m.in na:</a:t>
            </a:r>
            <a:endParaRPr lang="pl-PL" sz="2400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6" name="Picture 2" descr="https://www.wfosigw.lodz.pl/ofiles/15723e0b0b781d6ca2c9cabb94a7a940&amp;attachment=0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2420" y="50326"/>
            <a:ext cx="1662971" cy="644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039912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FC000"/>
            </a:gs>
            <a:gs pos="8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7128792" cy="1143000"/>
          </a:xfrm>
        </p:spPr>
        <p:txBody>
          <a:bodyPr>
            <a:noAutofit/>
          </a:bodyPr>
          <a:lstStyle/>
          <a:p>
            <a:pPr marL="0" lvl="0" indent="0" algn="ctr">
              <a:buNone/>
            </a:pPr>
            <a:r>
              <a:rPr lang="pl-PL" sz="2400" b="1" dirty="0" smtClean="0">
                <a:solidFill>
                  <a:schemeClr val="accent3">
                    <a:lumMod val="75000"/>
                  </a:schemeClr>
                </a:solidFill>
              </a:rPr>
              <a:t>ZADANIA Z ZAKRESU OCHRONY PRZYRODY </a:t>
            </a:r>
            <a:br>
              <a:rPr lang="pl-PL" sz="2400" b="1" dirty="0" smtClean="0">
                <a:solidFill>
                  <a:schemeClr val="accent3">
                    <a:lumMod val="75000"/>
                  </a:schemeClr>
                </a:solidFill>
              </a:rPr>
            </a:br>
            <a:r>
              <a:rPr lang="pl-PL" sz="2400" b="1" dirty="0">
                <a:solidFill>
                  <a:schemeClr val="accent3">
                    <a:lumMod val="75000"/>
                  </a:schemeClr>
                </a:solidFill>
              </a:rPr>
              <a:t>I</a:t>
            </a:r>
            <a:r>
              <a:rPr lang="pl-PL" sz="2400" b="1" dirty="0" smtClean="0">
                <a:solidFill>
                  <a:schemeClr val="accent3">
                    <a:lumMod val="75000"/>
                  </a:schemeClr>
                </a:solidFill>
              </a:rPr>
              <a:t> KRAJOBRAZU</a:t>
            </a:r>
            <a:endParaRPr lang="pl-PL" sz="24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F73C48-386B-4F92-9D1F-8494D802914C}" type="slidenum">
              <a:rPr lang="pl-PL" smtClean="0"/>
              <a:pPr>
                <a:defRPr/>
              </a:pPr>
              <a:t>28</a:t>
            </a:fld>
            <a:endParaRPr lang="pl-PL"/>
          </a:p>
        </p:txBody>
      </p:sp>
      <p:sp>
        <p:nvSpPr>
          <p:cNvPr id="6" name="Prostokąt z rogami zaokrąglonymi po przekątnej 5"/>
          <p:cNvSpPr/>
          <p:nvPr/>
        </p:nvSpPr>
        <p:spPr>
          <a:xfrm>
            <a:off x="4552376" y="1596604"/>
            <a:ext cx="4320220" cy="5261396"/>
          </a:xfrm>
          <a:prstGeom prst="round2DiagRect">
            <a:avLst/>
          </a:prstGeom>
          <a:solidFill>
            <a:schemeClr val="bg2">
              <a:lumMod val="90000"/>
              <a:alpha val="68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l-PL" sz="1200" b="1" dirty="0" smtClean="0">
                <a:solidFill>
                  <a:schemeClr val="tx1"/>
                </a:solidFill>
              </a:rPr>
              <a:t>DOTACJA do </a:t>
            </a:r>
            <a:r>
              <a:rPr lang="pl-PL" sz="1200" b="1" dirty="0">
                <a:solidFill>
                  <a:schemeClr val="tx1"/>
                </a:solidFill>
              </a:rPr>
              <a:t>wysokości 99% całkowitego kosztu zadania na likwidację skutków powodzi, wiatru lub osunięcia ziemi, zwanych dalej zdarzeniami, mającą na celu przywrócenie stanu sprzed daty wystąpienia zdarzeń w zakresie </a:t>
            </a:r>
            <a:r>
              <a:rPr lang="pl-PL" sz="1200" b="1" dirty="0" err="1">
                <a:solidFill>
                  <a:schemeClr val="tx1"/>
                </a:solidFill>
              </a:rPr>
              <a:t>nasadzeń</a:t>
            </a:r>
            <a:r>
              <a:rPr lang="pl-PL" sz="1200" b="1" dirty="0">
                <a:solidFill>
                  <a:schemeClr val="tx1"/>
                </a:solidFill>
              </a:rPr>
              <a:t> </a:t>
            </a:r>
            <a:r>
              <a:rPr lang="pl-PL" sz="1200" b="1" dirty="0" smtClean="0">
                <a:solidFill>
                  <a:schemeClr val="tx1"/>
                </a:solidFill>
              </a:rPr>
              <a:t>drzew     </a:t>
            </a:r>
            <a:r>
              <a:rPr lang="pl-PL" sz="1200" b="1" dirty="0">
                <a:solidFill>
                  <a:schemeClr val="tx1"/>
                </a:solidFill>
              </a:rPr>
              <a:t>i krzewów na publicznie dostępnych terenach zieleni; przez zobowiązane do tego podmioty na podstawie odpowiednich przepisów </a:t>
            </a:r>
            <a:r>
              <a:rPr lang="pl-PL" sz="1200" b="1" dirty="0" smtClean="0">
                <a:solidFill>
                  <a:schemeClr val="tx1"/>
                </a:solidFill>
              </a:rPr>
              <a:t>prawa;</a:t>
            </a:r>
            <a:endParaRPr lang="pl-PL" sz="1200" b="1" dirty="0">
              <a:solidFill>
                <a:schemeClr val="tx1"/>
              </a:solidFill>
            </a:endParaRPr>
          </a:p>
          <a:p>
            <a:endParaRPr lang="pl-PL" sz="1200" b="1" dirty="0">
              <a:solidFill>
                <a:schemeClr val="tx1"/>
              </a:solidFill>
            </a:endParaRPr>
          </a:p>
          <a:p>
            <a:r>
              <a:rPr lang="pl-PL" sz="1200" b="1" dirty="0" smtClean="0">
                <a:solidFill>
                  <a:schemeClr val="tx1"/>
                </a:solidFill>
              </a:rPr>
              <a:t>DOTACJA do </a:t>
            </a:r>
            <a:r>
              <a:rPr lang="pl-PL" sz="1200" b="1" dirty="0">
                <a:solidFill>
                  <a:schemeClr val="tx1"/>
                </a:solidFill>
              </a:rPr>
              <a:t>90% całkowitego kosztu zadania na zadania z zakresu ochrony przyrody i krajobrazu obejmujące działania realizowane na terenach będących przedmiotem ochrony na podstawie ustawy z dnia 16 kwietnia 2004 r. o ochronie przyrody lub ustawy z dnia 23 lipca 2003 r. </a:t>
            </a:r>
            <a:r>
              <a:rPr lang="pl-PL" sz="1200" b="1" dirty="0" smtClean="0">
                <a:solidFill>
                  <a:schemeClr val="tx1"/>
                </a:solidFill>
              </a:rPr>
              <a:t>            o </a:t>
            </a:r>
            <a:r>
              <a:rPr lang="pl-PL" sz="1200" b="1" dirty="0">
                <a:solidFill>
                  <a:schemeClr val="tx1"/>
                </a:solidFill>
              </a:rPr>
              <a:t>ochronie zabytków i opiece nad zabytkami;</a:t>
            </a:r>
          </a:p>
          <a:p>
            <a:endParaRPr lang="pl-PL" sz="1200" b="1" dirty="0" smtClean="0">
              <a:solidFill>
                <a:schemeClr val="tx1"/>
              </a:solidFill>
            </a:endParaRPr>
          </a:p>
          <a:p>
            <a:r>
              <a:rPr lang="pl-PL" sz="1200" b="1" dirty="0" smtClean="0">
                <a:solidFill>
                  <a:schemeClr val="tx1"/>
                </a:solidFill>
              </a:rPr>
              <a:t>DOTACJA do </a:t>
            </a:r>
            <a:r>
              <a:rPr lang="pl-PL" sz="1200" b="1" dirty="0">
                <a:solidFill>
                  <a:schemeClr val="tx1"/>
                </a:solidFill>
              </a:rPr>
              <a:t>60% całkowitego kosztu zadania </a:t>
            </a:r>
            <a:r>
              <a:rPr lang="pl-PL" sz="1200" b="1" dirty="0" smtClean="0">
                <a:solidFill>
                  <a:schemeClr val="tx1"/>
                </a:solidFill>
              </a:rPr>
              <a:t>            z </a:t>
            </a:r>
            <a:r>
              <a:rPr lang="pl-PL" sz="1200" b="1" dirty="0">
                <a:solidFill>
                  <a:schemeClr val="tx1"/>
                </a:solidFill>
              </a:rPr>
              <a:t>zakresu ochrony przyrody i krajobrazu realizowane na terenach dostępnych publicznie, za wyjątkiem wskazanych w </a:t>
            </a:r>
            <a:r>
              <a:rPr lang="pl-PL" sz="1200" b="1" dirty="0" err="1">
                <a:solidFill>
                  <a:schemeClr val="tx1"/>
                </a:solidFill>
              </a:rPr>
              <a:t>ppkt</a:t>
            </a:r>
            <a:r>
              <a:rPr lang="pl-PL" sz="1200" b="1" dirty="0">
                <a:solidFill>
                  <a:schemeClr val="tx1"/>
                </a:solidFill>
              </a:rPr>
              <a:t> </a:t>
            </a:r>
            <a:r>
              <a:rPr lang="pl-PL" sz="1200" b="1" dirty="0" smtClean="0">
                <a:solidFill>
                  <a:schemeClr val="tx1"/>
                </a:solidFill>
              </a:rPr>
              <a:t>powyżej</a:t>
            </a:r>
            <a:r>
              <a:rPr lang="pl-PL" sz="1200" dirty="0" smtClean="0">
                <a:solidFill>
                  <a:schemeClr val="tx1"/>
                </a:solidFill>
              </a:rPr>
              <a:t>.</a:t>
            </a:r>
          </a:p>
          <a:p>
            <a:endParaRPr lang="pl-PL" sz="12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pl-PL" sz="12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POŻYCZKA Z DOTACJĄ na </a:t>
            </a:r>
            <a:r>
              <a:rPr lang="pl-PL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zadania współfinansowane ze środków Unii Europejskiej lub z innych funduszy </a:t>
            </a:r>
            <a:r>
              <a:rPr lang="pl-PL" sz="12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zagranicznych, przy </a:t>
            </a:r>
            <a:r>
              <a:rPr lang="pl-PL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czym dotacja nie może przekroczyć 30% </a:t>
            </a:r>
            <a:r>
              <a:rPr lang="pl-PL" sz="12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kwoty dofinansowania </a:t>
            </a:r>
            <a:r>
              <a:rPr lang="pl-PL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ze środków Funduszu, otrzymanie dotacji warunkowane jest zaciągnięciem </a:t>
            </a:r>
            <a:r>
              <a:rPr lang="pl-PL" sz="12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pożyczki</a:t>
            </a:r>
            <a:endParaRPr lang="pl-PL" sz="1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pl-PL" sz="1200" dirty="0">
              <a:solidFill>
                <a:schemeClr val="tx1"/>
              </a:solidFill>
            </a:endParaRPr>
          </a:p>
        </p:txBody>
      </p:sp>
      <p:sp>
        <p:nvSpPr>
          <p:cNvPr id="8" name="Prostokąt 7"/>
          <p:cNvSpPr/>
          <p:nvPr/>
        </p:nvSpPr>
        <p:spPr>
          <a:xfrm>
            <a:off x="4552376" y="959326"/>
            <a:ext cx="4320220" cy="637277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b="1" dirty="0" smtClean="0"/>
              <a:t>W ramach Zasad</a:t>
            </a:r>
            <a:endParaRPr lang="pl-PL" b="1" dirty="0"/>
          </a:p>
        </p:txBody>
      </p:sp>
      <p:sp>
        <p:nvSpPr>
          <p:cNvPr id="9" name="Prostokąt 8"/>
          <p:cNvSpPr/>
          <p:nvPr/>
        </p:nvSpPr>
        <p:spPr>
          <a:xfrm>
            <a:off x="844062" y="1331640"/>
            <a:ext cx="3229427" cy="1116027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b="1" dirty="0" smtClean="0"/>
              <a:t>W ramach  Programu  </a:t>
            </a:r>
            <a:r>
              <a:rPr lang="pl-PL" b="1" dirty="0"/>
              <a:t>Rewaloryzacja zabytkowych parków województwa łódzkiego</a:t>
            </a:r>
          </a:p>
        </p:txBody>
      </p:sp>
      <p:sp>
        <p:nvSpPr>
          <p:cNvPr id="10" name="Prostokąt z rogami zaokrąglonymi po przekątnej 9"/>
          <p:cNvSpPr/>
          <p:nvPr/>
        </p:nvSpPr>
        <p:spPr>
          <a:xfrm>
            <a:off x="846018" y="2447667"/>
            <a:ext cx="3227470" cy="3966944"/>
          </a:xfrm>
          <a:prstGeom prst="round2DiagRect">
            <a:avLst/>
          </a:prstGeom>
          <a:solidFill>
            <a:schemeClr val="bg2">
              <a:lumMod val="90000"/>
              <a:alpha val="68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l-PL" sz="1400" b="1" dirty="0">
                <a:solidFill>
                  <a:schemeClr val="tx1"/>
                </a:solidFill>
              </a:rPr>
              <a:t>POŻYCZKA Z DOTACJĄ, przy czym otrzymanie dotacji warunkowane jest zaciągnięciem pożyczki. Łączna kwota wsparcia wynosi do 95% kosztów całkowitych Zadania, przy czym dotacja nie może przekroczyć 60% kwoty możliwego dofinansowania.</a:t>
            </a:r>
          </a:p>
          <a:p>
            <a:endParaRPr lang="pl-PL" sz="14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pl-PL" sz="1400" b="1" dirty="0" smtClean="0">
                <a:solidFill>
                  <a:schemeClr val="accent1">
                    <a:lumMod val="75000"/>
                  </a:schemeClr>
                </a:solidFill>
              </a:rPr>
              <a:t>Beneficjenci</a:t>
            </a:r>
            <a:r>
              <a:rPr lang="pl-PL" sz="1400" b="1" dirty="0">
                <a:solidFill>
                  <a:schemeClr val="accent1">
                    <a:lumMod val="75000"/>
                  </a:schemeClr>
                </a:solidFill>
              </a:rPr>
              <a:t>: </a:t>
            </a:r>
            <a:endParaRPr lang="pl-PL" sz="14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pl-PL" sz="1400" b="1" dirty="0" smtClean="0">
                <a:solidFill>
                  <a:schemeClr val="tx1"/>
                </a:solidFill>
              </a:rPr>
              <a:t>Jednostki </a:t>
            </a:r>
            <a:r>
              <a:rPr lang="pl-PL" sz="1400" b="1" dirty="0">
                <a:solidFill>
                  <a:schemeClr val="tx1"/>
                </a:solidFill>
              </a:rPr>
              <a:t>samorządu terytorialnego województwa łódzkiego lub inni właściciele parków</a:t>
            </a:r>
          </a:p>
        </p:txBody>
      </p:sp>
      <p:pic>
        <p:nvPicPr>
          <p:cNvPr id="11" name="Picture 2" descr="https://www.wfosigw.lodz.pl/ofiles/15723e0b0b781d6ca2c9cabb94a7a940&amp;attachment=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2420" y="50326"/>
            <a:ext cx="1662971" cy="644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546683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7030A0"/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971600" y="314316"/>
            <a:ext cx="7676146" cy="1143000"/>
          </a:xfrm>
        </p:spPr>
        <p:txBody>
          <a:bodyPr>
            <a:noAutofit/>
          </a:bodyPr>
          <a:lstStyle/>
          <a:p>
            <a:pPr algn="ctr"/>
            <a:r>
              <a:rPr lang="pl-PL" sz="2000" b="1" dirty="0" smtClean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pl-PL" sz="2000" b="1" dirty="0" smtClean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l-PL" sz="2000" b="1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pl-PL" sz="2000" b="1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l-PL" sz="2000" b="1" dirty="0" smtClean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BADANIA NAUKOWE, EKSPERTYZY, MONITORING ŚRODOWISKA</a:t>
            </a:r>
            <a:r>
              <a:rPr lang="pl-PL" sz="2400" b="1" dirty="0" smtClean="0">
                <a:solidFill>
                  <a:schemeClr val="accent3">
                    <a:lumMod val="75000"/>
                  </a:schemeClr>
                </a:solidFill>
              </a:rPr>
              <a:t/>
            </a:r>
            <a:br>
              <a:rPr lang="pl-PL" sz="2400" b="1" dirty="0" smtClean="0">
                <a:solidFill>
                  <a:schemeClr val="accent3">
                    <a:lumMod val="75000"/>
                  </a:schemeClr>
                </a:solidFill>
              </a:rPr>
            </a:br>
            <a:endParaRPr lang="pl-PL" sz="2400" b="1" dirty="0">
              <a:solidFill>
                <a:schemeClr val="accent3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F73C48-386B-4F92-9D1F-8494D802914C}" type="slidenum">
              <a:rPr lang="pl-PL" smtClean="0"/>
              <a:pPr>
                <a:defRPr/>
              </a:pPr>
              <a:t>29</a:t>
            </a:fld>
            <a:endParaRPr lang="pl-PL"/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437410549"/>
              </p:ext>
            </p:extLst>
          </p:nvPr>
        </p:nvGraphicFramePr>
        <p:xfrm>
          <a:off x="2123728" y="2117071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Prostokąt 2"/>
          <p:cNvSpPr/>
          <p:nvPr/>
        </p:nvSpPr>
        <p:spPr>
          <a:xfrm>
            <a:off x="499183" y="1556361"/>
            <a:ext cx="71287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pl-PL" sz="2400" b="1" dirty="0" smtClean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pl-PL" sz="24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Dofinansowanie </a:t>
            </a:r>
            <a:r>
              <a:rPr lang="pl-PL" sz="24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można uzyskać m.in na:</a:t>
            </a:r>
            <a:endParaRPr lang="pl-PL" sz="2400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6" name="Picture 2" descr="https://www.wfosigw.lodz.pl/ofiles/15723e0b0b781d6ca2c9cabb94a7a940&amp;attachment=0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2420" y="50326"/>
            <a:ext cx="1662971" cy="644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28717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B017686-FECF-427D-A706-320A8C4C79CF}" type="slidenum">
              <a:rPr lang="pl-PL" smtClean="0"/>
              <a:pPr>
                <a:defRPr/>
              </a:pPr>
              <a:t>3</a:t>
            </a:fld>
            <a:endParaRPr lang="pl-PL"/>
          </a:p>
        </p:txBody>
      </p:sp>
      <p:sp>
        <p:nvSpPr>
          <p:cNvPr id="7" name="Prostokąt 6"/>
          <p:cNvSpPr/>
          <p:nvPr/>
        </p:nvSpPr>
        <p:spPr>
          <a:xfrm>
            <a:off x="1341064" y="265423"/>
            <a:ext cx="71182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24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OBSZARY  </a:t>
            </a:r>
            <a:r>
              <a:rPr lang="pl-PL" sz="2400" b="1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WSPARCIA  ZADAŃ </a:t>
            </a:r>
            <a:endParaRPr lang="pl-PL" sz="2400" b="1" dirty="0" smtClean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pl-PL" sz="24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FINANSOWANYCH </a:t>
            </a:r>
            <a:r>
              <a:rPr lang="pl-PL" sz="2400" b="1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pl-PL" sz="24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RZEZ FUNDUSZ</a:t>
            </a:r>
            <a:endParaRPr lang="pl-PL" sz="2400" dirty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Prostokąt z rogami zaokrąglonymi po przekątnej 7"/>
          <p:cNvSpPr/>
          <p:nvPr/>
        </p:nvSpPr>
        <p:spPr>
          <a:xfrm>
            <a:off x="684285" y="1269271"/>
            <a:ext cx="3384376" cy="864096"/>
          </a:xfrm>
          <a:prstGeom prst="round2DiagRect">
            <a:avLst/>
          </a:prstGeom>
          <a:solidFill>
            <a:schemeClr val="bg2">
              <a:lumMod val="9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9" name="Prostokąt 8"/>
          <p:cNvSpPr/>
          <p:nvPr/>
        </p:nvSpPr>
        <p:spPr>
          <a:xfrm>
            <a:off x="967561" y="1508130"/>
            <a:ext cx="28178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b="1" i="1" dirty="0" smtClean="0"/>
              <a:t>OCHRONA POWIETRZA</a:t>
            </a:r>
            <a:endParaRPr lang="pl-PL" i="1" dirty="0"/>
          </a:p>
        </p:txBody>
      </p:sp>
      <p:sp>
        <p:nvSpPr>
          <p:cNvPr id="10" name="Prostokąt z rogami zaokrąglonymi po przekątnej 9"/>
          <p:cNvSpPr/>
          <p:nvPr/>
        </p:nvSpPr>
        <p:spPr>
          <a:xfrm>
            <a:off x="684285" y="2254306"/>
            <a:ext cx="3384376" cy="864096"/>
          </a:xfrm>
          <a:prstGeom prst="round2DiagRect">
            <a:avLst/>
          </a:prstGeom>
          <a:solidFill>
            <a:schemeClr val="bg2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11" name="Prostokąt z rogami zaokrąglonymi po przekątnej 10"/>
          <p:cNvSpPr/>
          <p:nvPr/>
        </p:nvSpPr>
        <p:spPr>
          <a:xfrm>
            <a:off x="727983" y="3724150"/>
            <a:ext cx="3384376" cy="864096"/>
          </a:xfrm>
          <a:prstGeom prst="round2DiagRect">
            <a:avLst/>
          </a:prstGeom>
          <a:solidFill>
            <a:schemeClr val="bg2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2" name="Prostokąt z rogami zaokrąglonymi po przekątnej 11"/>
          <p:cNvSpPr/>
          <p:nvPr/>
        </p:nvSpPr>
        <p:spPr>
          <a:xfrm>
            <a:off x="684285" y="4798728"/>
            <a:ext cx="3384376" cy="864096"/>
          </a:xfrm>
          <a:prstGeom prst="round2DiagRect">
            <a:avLst/>
          </a:prstGeom>
          <a:solidFill>
            <a:schemeClr val="bg2">
              <a:lumMod val="90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3" name="Prostokąt z rogami zaokrąglonymi po przekątnej 12"/>
          <p:cNvSpPr/>
          <p:nvPr/>
        </p:nvSpPr>
        <p:spPr>
          <a:xfrm>
            <a:off x="5002975" y="2723563"/>
            <a:ext cx="3456385" cy="944627"/>
          </a:xfrm>
          <a:prstGeom prst="round2DiagRect">
            <a:avLst/>
          </a:prstGeom>
          <a:solidFill>
            <a:schemeClr val="bg2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4" name="Prostokąt z rogami zaokrąglonymi po przekątnej 13"/>
          <p:cNvSpPr/>
          <p:nvPr/>
        </p:nvSpPr>
        <p:spPr>
          <a:xfrm>
            <a:off x="5002976" y="1556792"/>
            <a:ext cx="3456385" cy="900329"/>
          </a:xfrm>
          <a:prstGeom prst="round2DiagRect">
            <a:avLst/>
          </a:prstGeom>
          <a:solidFill>
            <a:schemeClr val="bg2">
              <a:lumMod val="9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6" name="Prostokąt 15"/>
          <p:cNvSpPr/>
          <p:nvPr/>
        </p:nvSpPr>
        <p:spPr>
          <a:xfrm>
            <a:off x="1057329" y="2403091"/>
            <a:ext cx="263828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b="1" i="1" dirty="0"/>
              <a:t>OCHRONA </a:t>
            </a:r>
            <a:r>
              <a:rPr lang="pl-PL" b="1" i="1" dirty="0" smtClean="0"/>
              <a:t>ZASOBÓW</a:t>
            </a:r>
          </a:p>
          <a:p>
            <a:pPr algn="ctr"/>
            <a:r>
              <a:rPr lang="pl-PL" b="1" i="1" dirty="0" smtClean="0"/>
              <a:t> </a:t>
            </a:r>
            <a:r>
              <a:rPr lang="pl-PL" b="1" i="1" dirty="0"/>
              <a:t>WODNYCH</a:t>
            </a:r>
            <a:endParaRPr lang="pl-PL" i="1" dirty="0"/>
          </a:p>
        </p:txBody>
      </p:sp>
      <p:sp>
        <p:nvSpPr>
          <p:cNvPr id="17" name="Prostokąt 16"/>
          <p:cNvSpPr/>
          <p:nvPr/>
        </p:nvSpPr>
        <p:spPr>
          <a:xfrm>
            <a:off x="180980" y="3694549"/>
            <a:ext cx="438474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b="1" i="1" dirty="0"/>
              <a:t>GOSPODARKA ODPADAMI </a:t>
            </a:r>
            <a:endParaRPr lang="pl-PL" i="1" dirty="0"/>
          </a:p>
          <a:p>
            <a:pPr algn="ctr"/>
            <a:r>
              <a:rPr lang="pl-PL" b="1" i="1" dirty="0"/>
              <a:t>I OCHRONA </a:t>
            </a:r>
            <a:r>
              <a:rPr lang="pl-PL" b="1" i="1" dirty="0" smtClean="0"/>
              <a:t>POWIERZCHNI</a:t>
            </a:r>
          </a:p>
          <a:p>
            <a:pPr algn="ctr"/>
            <a:r>
              <a:rPr lang="pl-PL" b="1" i="1" dirty="0" smtClean="0"/>
              <a:t> </a:t>
            </a:r>
            <a:r>
              <a:rPr lang="pl-PL" b="1" i="1" dirty="0"/>
              <a:t>ZIEMI</a:t>
            </a:r>
            <a:endParaRPr lang="pl-PL" i="1" dirty="0"/>
          </a:p>
        </p:txBody>
      </p:sp>
      <p:sp>
        <p:nvSpPr>
          <p:cNvPr id="18" name="Prostokąt 17"/>
          <p:cNvSpPr/>
          <p:nvPr/>
        </p:nvSpPr>
        <p:spPr>
          <a:xfrm>
            <a:off x="71544" y="4888538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pl-PL" b="1" i="1" dirty="0"/>
              <a:t>OCHRONA PRZYRODY</a:t>
            </a:r>
            <a:endParaRPr lang="pl-PL" i="1" dirty="0"/>
          </a:p>
          <a:p>
            <a:pPr algn="ctr"/>
            <a:r>
              <a:rPr lang="pl-PL" b="1" i="1" dirty="0"/>
              <a:t>I </a:t>
            </a:r>
            <a:r>
              <a:rPr lang="pl-PL" b="1" i="1" dirty="0" smtClean="0"/>
              <a:t>KRAJOBRAZU</a:t>
            </a:r>
          </a:p>
          <a:p>
            <a:pPr algn="ctr"/>
            <a:endParaRPr lang="pl-PL" i="1" dirty="0"/>
          </a:p>
        </p:txBody>
      </p:sp>
      <p:sp>
        <p:nvSpPr>
          <p:cNvPr id="19" name="Prostokąt 18"/>
          <p:cNvSpPr/>
          <p:nvPr/>
        </p:nvSpPr>
        <p:spPr>
          <a:xfrm>
            <a:off x="4730796" y="1579201"/>
            <a:ext cx="394994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1600" b="1" i="1" dirty="0"/>
              <a:t>BADANIA NAUKOWE </a:t>
            </a:r>
            <a:endParaRPr lang="pl-PL" sz="1600" i="1" dirty="0"/>
          </a:p>
          <a:p>
            <a:pPr algn="ctr"/>
            <a:r>
              <a:rPr lang="pl-PL" sz="1600" b="1" i="1" dirty="0"/>
              <a:t>I </a:t>
            </a:r>
            <a:r>
              <a:rPr lang="pl-PL" sz="1600" b="1" i="1" dirty="0" smtClean="0"/>
              <a:t>EKSPERTYZY, </a:t>
            </a:r>
            <a:endParaRPr lang="pl-PL" sz="1600" i="1" dirty="0"/>
          </a:p>
          <a:p>
            <a:pPr algn="ctr"/>
            <a:r>
              <a:rPr lang="pl-PL" sz="1600" b="1" i="1" dirty="0" smtClean="0"/>
              <a:t>MONITORING </a:t>
            </a:r>
            <a:r>
              <a:rPr lang="pl-PL" sz="1600" b="1" i="1" dirty="0"/>
              <a:t>ŚRODOWISKA</a:t>
            </a:r>
            <a:endParaRPr lang="pl-PL" sz="1600" i="1" dirty="0"/>
          </a:p>
        </p:txBody>
      </p:sp>
      <p:sp>
        <p:nvSpPr>
          <p:cNvPr id="21" name="Prostokąt 20"/>
          <p:cNvSpPr/>
          <p:nvPr/>
        </p:nvSpPr>
        <p:spPr>
          <a:xfrm>
            <a:off x="5055982" y="3019322"/>
            <a:ext cx="334159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b="1" dirty="0" smtClean="0"/>
              <a:t>EDUKACJA </a:t>
            </a:r>
            <a:r>
              <a:rPr lang="pl-PL" b="1" dirty="0"/>
              <a:t>EKOLOGICZNA</a:t>
            </a:r>
            <a:endParaRPr lang="pl-PL" dirty="0"/>
          </a:p>
        </p:txBody>
      </p:sp>
      <p:sp>
        <p:nvSpPr>
          <p:cNvPr id="23" name="Prostokąt z rogami zaokrąglonymi po przekątnej 22"/>
          <p:cNvSpPr/>
          <p:nvPr/>
        </p:nvSpPr>
        <p:spPr>
          <a:xfrm>
            <a:off x="5034590" y="3934632"/>
            <a:ext cx="3384376" cy="864096"/>
          </a:xfrm>
          <a:prstGeom prst="round2DiagRect">
            <a:avLst/>
          </a:prstGeom>
          <a:solidFill>
            <a:schemeClr val="bg2">
              <a:lumMod val="9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24" name="Prostokąt 23"/>
          <p:cNvSpPr/>
          <p:nvPr/>
        </p:nvSpPr>
        <p:spPr>
          <a:xfrm>
            <a:off x="4419769" y="4074292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pl-PL" sz="1600" b="1" i="1" dirty="0"/>
              <a:t>POZOSTAŁE ZADANIA OCHRONY ŚRODOWISKA</a:t>
            </a:r>
            <a:endParaRPr lang="pl-PL" sz="1600" i="1" dirty="0"/>
          </a:p>
        </p:txBody>
      </p:sp>
      <p:pic>
        <p:nvPicPr>
          <p:cNvPr id="20" name="Picture 2" descr="https://www.wfosigw.lodz.pl/ofiles/15723e0b0b781d6ca2c9cabb94a7a940&amp;attachment=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2420" y="50326"/>
            <a:ext cx="1662971" cy="644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057796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7030A0"/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096206" y="302680"/>
            <a:ext cx="7676146" cy="613560"/>
          </a:xfrm>
        </p:spPr>
        <p:txBody>
          <a:bodyPr>
            <a:noAutofit/>
          </a:bodyPr>
          <a:lstStyle/>
          <a:p>
            <a:pPr marL="0" lvl="0" indent="0" algn="ctr">
              <a:buNone/>
            </a:pPr>
            <a:r>
              <a:rPr lang="pl-PL" sz="2000" b="1" dirty="0" smtClean="0">
                <a:solidFill>
                  <a:schemeClr val="accent3">
                    <a:lumMod val="75000"/>
                  </a:schemeClr>
                </a:solidFill>
              </a:rPr>
              <a:t/>
            </a:r>
            <a:br>
              <a:rPr lang="pl-PL" sz="2000" b="1" dirty="0" smtClean="0">
                <a:solidFill>
                  <a:schemeClr val="accent3">
                    <a:lumMod val="75000"/>
                  </a:schemeClr>
                </a:solidFill>
              </a:rPr>
            </a:br>
            <a:r>
              <a:rPr lang="pl-PL" sz="2000" b="1" dirty="0">
                <a:solidFill>
                  <a:schemeClr val="accent3">
                    <a:lumMod val="75000"/>
                  </a:schemeClr>
                </a:solidFill>
              </a:rPr>
              <a:t/>
            </a:r>
            <a:br>
              <a:rPr lang="pl-PL" sz="2000" b="1" dirty="0">
                <a:solidFill>
                  <a:schemeClr val="accent3">
                    <a:lumMod val="75000"/>
                  </a:schemeClr>
                </a:solidFill>
              </a:rPr>
            </a:br>
            <a:r>
              <a:rPr lang="pl-PL" sz="2000" b="1" dirty="0" smtClean="0">
                <a:solidFill>
                  <a:schemeClr val="accent3">
                    <a:lumMod val="75000"/>
                  </a:schemeClr>
                </a:solidFill>
              </a:rPr>
              <a:t>OPRACOWANIE PROGRAMÓW, PLANÓW, AUDYTY </a:t>
            </a:r>
            <a:endParaRPr lang="pl-PL" sz="20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F73C48-386B-4F92-9D1F-8494D802914C}" type="slidenum">
              <a:rPr lang="pl-PL" smtClean="0"/>
              <a:pPr>
                <a:defRPr/>
              </a:pPr>
              <a:t>30</a:t>
            </a:fld>
            <a:endParaRPr lang="pl-PL"/>
          </a:p>
        </p:txBody>
      </p:sp>
      <p:sp>
        <p:nvSpPr>
          <p:cNvPr id="6" name="Prostokąt z rogami zaokrąglonymi po przekątnej 5"/>
          <p:cNvSpPr/>
          <p:nvPr/>
        </p:nvSpPr>
        <p:spPr>
          <a:xfrm>
            <a:off x="803717" y="2222289"/>
            <a:ext cx="7560840" cy="4568248"/>
          </a:xfrm>
          <a:prstGeom prst="round2DiagRect">
            <a:avLst/>
          </a:prstGeom>
          <a:solidFill>
            <a:schemeClr val="bg2">
              <a:lumMod val="90000"/>
              <a:alpha val="68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just">
              <a:buNone/>
            </a:pPr>
            <a:endParaRPr lang="pl-PL" dirty="0">
              <a:solidFill>
                <a:schemeClr val="bg2">
                  <a:lumMod val="10000"/>
                </a:schemeClr>
              </a:solidFill>
            </a:endParaRPr>
          </a:p>
          <a:p>
            <a:pPr algn="just"/>
            <a:r>
              <a:rPr lang="pl-PL" sz="1400" b="1" dirty="0" smtClean="0">
                <a:solidFill>
                  <a:schemeClr val="tx1"/>
                </a:solidFill>
              </a:rPr>
              <a:t>DOTACJA do </a:t>
            </a:r>
            <a:r>
              <a:rPr lang="pl-PL" sz="1400" b="1" dirty="0">
                <a:solidFill>
                  <a:schemeClr val="tx1"/>
                </a:solidFill>
              </a:rPr>
              <a:t>90% całkowitego kosztu zadania </a:t>
            </a:r>
            <a:r>
              <a:rPr lang="pl-PL" sz="1400" b="1" dirty="0" smtClean="0">
                <a:solidFill>
                  <a:schemeClr val="bg2">
                    <a:lumMod val="10000"/>
                  </a:schemeClr>
                </a:solidFill>
              </a:rPr>
              <a:t>na opracowanie wojewódzkich: </a:t>
            </a:r>
            <a:endParaRPr lang="pl-PL" sz="1400" b="1" dirty="0">
              <a:solidFill>
                <a:schemeClr val="bg2">
                  <a:lumMod val="10000"/>
                </a:schemeClr>
              </a:solidFill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pl-PL" sz="1400" b="1" dirty="0" smtClean="0">
                <a:solidFill>
                  <a:schemeClr val="bg2">
                    <a:lumMod val="10000"/>
                  </a:schemeClr>
                </a:solidFill>
              </a:rPr>
              <a:t>programów </a:t>
            </a:r>
            <a:r>
              <a:rPr lang="pl-PL" sz="1400" b="1" dirty="0">
                <a:solidFill>
                  <a:schemeClr val="bg2">
                    <a:lumMod val="10000"/>
                  </a:schemeClr>
                </a:solidFill>
              </a:rPr>
              <a:t>ochrony środowiska, 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pl-PL" sz="1400" b="1" dirty="0">
                <a:solidFill>
                  <a:schemeClr val="bg2">
                    <a:lumMod val="10000"/>
                  </a:schemeClr>
                </a:solidFill>
              </a:rPr>
              <a:t>programów ochrony powietrza, 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pl-PL" sz="1400" b="1" dirty="0">
                <a:solidFill>
                  <a:schemeClr val="bg2">
                    <a:lumMod val="10000"/>
                  </a:schemeClr>
                </a:solidFill>
              </a:rPr>
              <a:t>planów działań krótkoterminowych, 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pl-PL" sz="1400" b="1" dirty="0">
                <a:solidFill>
                  <a:schemeClr val="bg2">
                    <a:lumMod val="10000"/>
                  </a:schemeClr>
                </a:solidFill>
              </a:rPr>
              <a:t>programów ochrony przed hałasem, 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pl-PL" sz="1400" b="1" dirty="0">
                <a:solidFill>
                  <a:schemeClr val="bg2">
                    <a:lumMod val="10000"/>
                  </a:schemeClr>
                </a:solidFill>
              </a:rPr>
              <a:t>programów ochrony i rozwoju zasobów wodnych, 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pl-PL" sz="1400" b="1" dirty="0">
                <a:solidFill>
                  <a:schemeClr val="bg2">
                    <a:lumMod val="10000"/>
                  </a:schemeClr>
                </a:solidFill>
              </a:rPr>
              <a:t>planów gospodarki odpadami, </a:t>
            </a:r>
            <a:endParaRPr lang="pl-PL" sz="1400" b="1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pl-PL" sz="1400" b="1" dirty="0" smtClean="0">
                <a:solidFill>
                  <a:schemeClr val="bg2">
                    <a:lumMod val="10000"/>
                  </a:schemeClr>
                </a:solidFill>
              </a:rPr>
              <a:t>planów </a:t>
            </a:r>
            <a:r>
              <a:rPr lang="pl-PL" sz="1400" b="1" dirty="0">
                <a:solidFill>
                  <a:schemeClr val="bg2">
                    <a:lumMod val="10000"/>
                  </a:schemeClr>
                </a:solidFill>
              </a:rPr>
              <a:t>gospodarowania wodami, </a:t>
            </a:r>
          </a:p>
          <a:p>
            <a:pPr algn="just"/>
            <a:r>
              <a:rPr lang="pl-PL" sz="1400" b="1" dirty="0" smtClean="0">
                <a:solidFill>
                  <a:schemeClr val="bg2">
                    <a:lumMod val="10000"/>
                  </a:schemeClr>
                </a:solidFill>
              </a:rPr>
              <a:t>a </a:t>
            </a:r>
            <a:r>
              <a:rPr lang="pl-PL" sz="1400" b="1" dirty="0">
                <a:solidFill>
                  <a:schemeClr val="bg2">
                    <a:lumMod val="10000"/>
                  </a:schemeClr>
                </a:solidFill>
              </a:rPr>
              <a:t>także </a:t>
            </a:r>
            <a:r>
              <a:rPr lang="pl-PL" sz="1400" b="1" dirty="0" smtClean="0">
                <a:solidFill>
                  <a:schemeClr val="bg2">
                    <a:lumMod val="10000"/>
                  </a:schemeClr>
                </a:solidFill>
              </a:rPr>
              <a:t>na wspomaganie </a:t>
            </a:r>
            <a:r>
              <a:rPr lang="pl-PL" sz="1400" b="1" dirty="0">
                <a:solidFill>
                  <a:schemeClr val="bg2">
                    <a:lumMod val="10000"/>
                  </a:schemeClr>
                </a:solidFill>
              </a:rPr>
              <a:t>realizacji i systemu kontroli tych programów </a:t>
            </a:r>
            <a:r>
              <a:rPr lang="pl-PL" sz="1400" b="1" dirty="0" smtClean="0">
                <a:solidFill>
                  <a:schemeClr val="bg2">
                    <a:lumMod val="10000"/>
                  </a:schemeClr>
                </a:solidFill>
              </a:rPr>
              <a:t>                    i planów</a:t>
            </a:r>
            <a:r>
              <a:rPr lang="pl-PL" sz="1400" b="1" dirty="0">
                <a:solidFill>
                  <a:schemeClr val="tx1"/>
                </a:solidFill>
              </a:rPr>
              <a:t>,</a:t>
            </a:r>
            <a:r>
              <a:rPr lang="pl-PL" sz="1400" b="1" dirty="0" smtClean="0"/>
              <a:t> </a:t>
            </a:r>
            <a:endParaRPr lang="pl-PL" sz="1400" b="1" dirty="0"/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pl-PL" sz="1400" b="1" dirty="0">
                <a:solidFill>
                  <a:schemeClr val="bg2">
                    <a:lumMod val="10000"/>
                  </a:schemeClr>
                </a:solidFill>
              </a:rPr>
              <a:t>opracowanie audytów krajobrazowych</a:t>
            </a:r>
            <a:r>
              <a:rPr lang="pl-PL" sz="1400" b="1" dirty="0" smtClean="0">
                <a:solidFill>
                  <a:schemeClr val="bg2">
                    <a:lumMod val="10000"/>
                  </a:schemeClr>
                </a:solidFill>
              </a:rPr>
              <a:t>;</a:t>
            </a:r>
          </a:p>
          <a:p>
            <a:pPr algn="just"/>
            <a:endParaRPr lang="pl-PL" sz="1400" b="1" dirty="0">
              <a:solidFill>
                <a:schemeClr val="accent6">
                  <a:lumMod val="75000"/>
                </a:schemeClr>
              </a:solidFill>
            </a:endParaRPr>
          </a:p>
          <a:p>
            <a:pPr marL="0" indent="0" algn="just">
              <a:buNone/>
            </a:pPr>
            <a:r>
              <a:rPr lang="pl-PL" sz="1400" b="1" dirty="0" smtClean="0">
                <a:solidFill>
                  <a:schemeClr val="tx1"/>
                </a:solidFill>
              </a:rPr>
              <a:t>DOTACJA do </a:t>
            </a:r>
            <a:r>
              <a:rPr lang="pl-PL" sz="1400" b="1" dirty="0">
                <a:solidFill>
                  <a:schemeClr val="tx1"/>
                </a:solidFill>
              </a:rPr>
              <a:t>60% całkowitego kosztu zadania </a:t>
            </a:r>
            <a:r>
              <a:rPr lang="pl-PL" sz="1400" b="1" dirty="0" smtClean="0">
                <a:solidFill>
                  <a:schemeClr val="tx1"/>
                </a:solidFill>
              </a:rPr>
              <a:t>na: </a:t>
            </a:r>
            <a:endParaRPr lang="pl-PL" sz="1400" b="1" dirty="0">
              <a:solidFill>
                <a:schemeClr val="tx1"/>
              </a:solidFill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l-PL" sz="1400" b="1" dirty="0">
                <a:solidFill>
                  <a:schemeClr val="tx1"/>
                </a:solidFill>
              </a:rPr>
              <a:t>programy, plany, ekspertyzy oraz opracowania z zakresu ochrony środowiska i gospodarki wodnej, z wyłączeniem planów zarządzania ryzykiem powodziowym, planów przeciwdziałania skutkom suszy;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l-PL" sz="1400" b="1" dirty="0">
                <a:solidFill>
                  <a:schemeClr val="tx1"/>
                </a:solidFill>
              </a:rPr>
              <a:t>opracowanie dokumentacji niezbędnej do przeprowadzenia prac rewitalizacyjnych lub rewaloryzacyjnych realizowanych na terenach będących przedmiotem </a:t>
            </a:r>
            <a:r>
              <a:rPr lang="pl-PL" sz="1400" b="1" dirty="0" smtClean="0">
                <a:solidFill>
                  <a:schemeClr val="tx1"/>
                </a:solidFill>
              </a:rPr>
              <a:t>ochrony </a:t>
            </a:r>
            <a:r>
              <a:rPr lang="pl-PL" sz="1400" b="1" dirty="0">
                <a:solidFill>
                  <a:schemeClr val="tx1"/>
                </a:solidFill>
              </a:rPr>
              <a:t>na podstawie ustawy z dnia 23 lipca 2003 r. o ochronie zabytków i opiece nad zabytkami, a także prac związanych </a:t>
            </a:r>
            <a:r>
              <a:rPr lang="pl-PL" sz="1400" b="1" dirty="0" smtClean="0">
                <a:solidFill>
                  <a:schemeClr val="tx1"/>
                </a:solidFill>
              </a:rPr>
              <a:t>        z </a:t>
            </a:r>
            <a:r>
              <a:rPr lang="pl-PL" sz="1400" b="1" dirty="0">
                <a:solidFill>
                  <a:schemeClr val="tx1"/>
                </a:solidFill>
              </a:rPr>
              <a:t>pomnikami przyrody;</a:t>
            </a:r>
          </a:p>
          <a:p>
            <a:pPr algn="just">
              <a:buFont typeface="Wingdings" panose="05000000000000000000" pitchFamily="2" charset="2"/>
              <a:buChar char="q"/>
            </a:pPr>
            <a:endParaRPr lang="pl-PL" sz="1400" dirty="0">
              <a:solidFill>
                <a:schemeClr val="bg1"/>
              </a:solidFill>
            </a:endParaRPr>
          </a:p>
        </p:txBody>
      </p:sp>
      <p:sp>
        <p:nvSpPr>
          <p:cNvPr id="8" name="Prostokąt 7"/>
          <p:cNvSpPr/>
          <p:nvPr/>
        </p:nvSpPr>
        <p:spPr>
          <a:xfrm>
            <a:off x="875725" y="1285124"/>
            <a:ext cx="7488832" cy="957240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b="1" dirty="0" smtClean="0"/>
              <a:t>W ramach Zasad</a:t>
            </a:r>
            <a:endParaRPr lang="pl-PL" b="1" dirty="0"/>
          </a:p>
        </p:txBody>
      </p:sp>
      <p:pic>
        <p:nvPicPr>
          <p:cNvPr id="7" name="Picture 2" descr="https://www.wfosigw.lodz.pl/ofiles/15723e0b0b781d6ca2c9cabb94a7a940&amp;attachment=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2420" y="50326"/>
            <a:ext cx="1662971" cy="644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836810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7030A0"/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03717" y="217937"/>
            <a:ext cx="7676146" cy="569846"/>
          </a:xfrm>
        </p:spPr>
        <p:txBody>
          <a:bodyPr>
            <a:noAutofit/>
          </a:bodyPr>
          <a:lstStyle/>
          <a:p>
            <a:pPr marL="0" lvl="0" indent="0" algn="ctr">
              <a:buNone/>
            </a:pPr>
            <a:r>
              <a:rPr lang="pl-PL" sz="2000" b="1" dirty="0" smtClean="0">
                <a:solidFill>
                  <a:schemeClr val="accent3">
                    <a:lumMod val="75000"/>
                  </a:schemeClr>
                </a:solidFill>
              </a:rPr>
              <a:t/>
            </a:r>
            <a:br>
              <a:rPr lang="pl-PL" sz="2000" b="1" dirty="0" smtClean="0">
                <a:solidFill>
                  <a:schemeClr val="accent3">
                    <a:lumMod val="75000"/>
                  </a:schemeClr>
                </a:solidFill>
              </a:rPr>
            </a:br>
            <a:r>
              <a:rPr lang="pl-PL" sz="2000" b="1" dirty="0" smtClean="0">
                <a:solidFill>
                  <a:schemeClr val="accent3">
                    <a:lumMod val="75000"/>
                  </a:schemeClr>
                </a:solidFill>
              </a:rPr>
              <a:t/>
            </a:r>
            <a:br>
              <a:rPr lang="pl-PL" sz="2000" b="1" dirty="0" smtClean="0">
                <a:solidFill>
                  <a:schemeClr val="accent3">
                    <a:lumMod val="75000"/>
                  </a:schemeClr>
                </a:solidFill>
              </a:rPr>
            </a:br>
            <a:r>
              <a:rPr lang="pl-PL" sz="2000" b="1" dirty="0" smtClean="0">
                <a:solidFill>
                  <a:schemeClr val="accent3">
                    <a:lumMod val="75000"/>
                  </a:schemeClr>
                </a:solidFill>
              </a:rPr>
              <a:t>BADANIA NAUKOWE, EKSPERTYZY, MONITORING</a:t>
            </a:r>
            <a:endParaRPr lang="pl-PL" sz="20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F73C48-386B-4F92-9D1F-8494D802914C}" type="slidenum">
              <a:rPr lang="pl-PL" smtClean="0"/>
              <a:pPr>
                <a:defRPr/>
              </a:pPr>
              <a:t>31</a:t>
            </a:fld>
            <a:endParaRPr lang="pl-PL"/>
          </a:p>
        </p:txBody>
      </p:sp>
      <p:sp>
        <p:nvSpPr>
          <p:cNvPr id="6" name="Prostokąt z rogami zaokrąglonymi po przekątnej 5"/>
          <p:cNvSpPr/>
          <p:nvPr/>
        </p:nvSpPr>
        <p:spPr>
          <a:xfrm>
            <a:off x="647564" y="2329728"/>
            <a:ext cx="7704856" cy="2025352"/>
          </a:xfrm>
          <a:prstGeom prst="round2DiagRect">
            <a:avLst/>
          </a:prstGeom>
          <a:solidFill>
            <a:schemeClr val="bg2">
              <a:lumMod val="90000"/>
              <a:alpha val="68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l-PL" sz="1400" b="1" dirty="0">
                <a:solidFill>
                  <a:schemeClr val="tx1"/>
                </a:solidFill>
              </a:rPr>
              <a:t>DOTACJA do 90% całkowitego kosztu </a:t>
            </a:r>
            <a:r>
              <a:rPr lang="pl-PL" sz="1400" b="1" dirty="0">
                <a:solidFill>
                  <a:schemeClr val="bg2">
                    <a:lumMod val="10000"/>
                  </a:schemeClr>
                </a:solidFill>
              </a:rPr>
              <a:t>zadania na</a:t>
            </a:r>
            <a:r>
              <a:rPr lang="pl-PL" sz="2000" b="1" dirty="0">
                <a:solidFill>
                  <a:schemeClr val="bg2">
                    <a:lumMod val="10000"/>
                  </a:schemeClr>
                </a:solidFill>
              </a:rPr>
              <a:t>: </a:t>
            </a:r>
            <a:endParaRPr lang="pl-PL" sz="1400" b="1" dirty="0"/>
          </a:p>
          <a:p>
            <a:pPr algn="just"/>
            <a:r>
              <a:rPr lang="pl-PL" sz="1400" b="1" dirty="0">
                <a:solidFill>
                  <a:schemeClr val="bg2">
                    <a:lumMod val="10000"/>
                  </a:schemeClr>
                </a:solidFill>
              </a:rPr>
              <a:t>badania naukowe w zakresie ochrony środowiska i gospodarki wodnej niezwiązane </a:t>
            </a:r>
            <a:r>
              <a:rPr lang="pl-PL" sz="1400" b="1" dirty="0" smtClean="0">
                <a:solidFill>
                  <a:schemeClr val="bg2">
                    <a:lumMod val="10000"/>
                  </a:schemeClr>
                </a:solidFill>
              </a:rPr>
              <a:t> z </a:t>
            </a:r>
            <a:r>
              <a:rPr lang="pl-PL" sz="1400" b="1" dirty="0">
                <a:solidFill>
                  <a:schemeClr val="bg2">
                    <a:lumMod val="10000"/>
                  </a:schemeClr>
                </a:solidFill>
              </a:rPr>
              <a:t>Państwowym monitoringiem środowiska oraz upowszechnianie ich wyników, w tym na</a:t>
            </a:r>
            <a:r>
              <a:rPr lang="pl-PL" sz="1400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pl-PL" sz="1400" b="1" dirty="0">
                <a:solidFill>
                  <a:schemeClr val="accent1">
                    <a:lumMod val="75000"/>
                  </a:schemeClr>
                </a:solidFill>
              </a:rPr>
              <a:t>opracowanie projektów robót geologicznych dotyczących wykonania otworów geotermalnych oraz ekspertyz wykorzystania zasobów geotermalnych na cele związane z wykorzystaniem instalacji </a:t>
            </a:r>
            <a:r>
              <a:rPr lang="pl-PL" sz="1400" b="1" dirty="0" smtClean="0">
                <a:solidFill>
                  <a:schemeClr val="accent1">
                    <a:lumMod val="75000"/>
                  </a:schemeClr>
                </a:solidFill>
              </a:rPr>
              <a:t>geotermalnych  w </a:t>
            </a:r>
            <a:r>
              <a:rPr lang="pl-PL" sz="1400" b="1" dirty="0">
                <a:solidFill>
                  <a:schemeClr val="accent1">
                    <a:lumMod val="75000"/>
                  </a:schemeClr>
                </a:solidFill>
              </a:rPr>
              <a:t>ciepłownictwie</a:t>
            </a:r>
            <a:r>
              <a:rPr lang="pl-PL" sz="1400" dirty="0">
                <a:solidFill>
                  <a:schemeClr val="accent1">
                    <a:lumMod val="75000"/>
                  </a:schemeClr>
                </a:solidFill>
              </a:rPr>
              <a:t>; </a:t>
            </a:r>
          </a:p>
        </p:txBody>
      </p:sp>
      <p:sp>
        <p:nvSpPr>
          <p:cNvPr id="8" name="Prostokąt 7"/>
          <p:cNvSpPr/>
          <p:nvPr/>
        </p:nvSpPr>
        <p:spPr>
          <a:xfrm>
            <a:off x="511229" y="1264209"/>
            <a:ext cx="7841190" cy="869736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b="1" dirty="0" smtClean="0"/>
              <a:t>W ramach Zasad</a:t>
            </a:r>
            <a:endParaRPr lang="pl-PL" b="1" dirty="0"/>
          </a:p>
        </p:txBody>
      </p:sp>
      <p:sp>
        <p:nvSpPr>
          <p:cNvPr id="7" name="Prostokąt z rogami zaokrąglonymi po przekątnej 6"/>
          <p:cNvSpPr/>
          <p:nvPr/>
        </p:nvSpPr>
        <p:spPr>
          <a:xfrm>
            <a:off x="647564" y="4522688"/>
            <a:ext cx="7704855" cy="2025352"/>
          </a:xfrm>
          <a:prstGeom prst="round2DiagRect">
            <a:avLst/>
          </a:prstGeom>
          <a:solidFill>
            <a:schemeClr val="bg2">
              <a:lumMod val="90000"/>
              <a:alpha val="68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l-PL" sz="1400" b="1" dirty="0">
                <a:solidFill>
                  <a:schemeClr val="tx1"/>
                </a:solidFill>
              </a:rPr>
              <a:t>DOTACJA do 90% całkowitego kosztu </a:t>
            </a:r>
            <a:r>
              <a:rPr lang="pl-PL" sz="1400" b="1" dirty="0">
                <a:solidFill>
                  <a:schemeClr val="bg2">
                    <a:lumMod val="10000"/>
                  </a:schemeClr>
                </a:solidFill>
              </a:rPr>
              <a:t>zadania na: </a:t>
            </a:r>
            <a:endParaRPr lang="pl-PL" sz="1400" b="1" dirty="0"/>
          </a:p>
          <a:p>
            <a:pPr algn="just"/>
            <a:r>
              <a:rPr lang="pl-PL" sz="1400" b="1" dirty="0">
                <a:solidFill>
                  <a:schemeClr val="tx1"/>
                </a:solidFill>
              </a:rPr>
              <a:t>wspomaganie realizacji zadań państwowego monitoringu środowiska, innych systemów kontrolnych i pomiarowych oraz badań i nadzoru nad stanem środowiska oraz na rozwój sieci stacji pomiarowych, laboratoriów i ośrodków przetwarzania informacji, służących badaniu stanu środowiska</a:t>
            </a:r>
          </a:p>
        </p:txBody>
      </p:sp>
      <p:pic>
        <p:nvPicPr>
          <p:cNvPr id="9" name="Picture 2" descr="https://www.wfosigw.lodz.pl/ofiles/15723e0b0b781d6ca2c9cabb94a7a940&amp;attachment=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2420" y="50326"/>
            <a:ext cx="1662971" cy="644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002759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accent6">
                <a:lumMod val="60000"/>
                <a:lumOff val="4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27584" y="334538"/>
            <a:ext cx="7676146" cy="646190"/>
          </a:xfrm>
        </p:spPr>
        <p:txBody>
          <a:bodyPr>
            <a:noAutofit/>
          </a:bodyPr>
          <a:lstStyle/>
          <a:p>
            <a:pPr algn="ctr"/>
            <a:r>
              <a:rPr lang="pl-PL" sz="2400" b="1" dirty="0" smtClean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EDUKACJA EKOLOGICZNA</a:t>
            </a:r>
            <a:r>
              <a:rPr lang="pl-PL" sz="2800" b="1" dirty="0" smtClean="0">
                <a:solidFill>
                  <a:schemeClr val="accent3">
                    <a:lumMod val="75000"/>
                  </a:schemeClr>
                </a:solidFill>
              </a:rPr>
              <a:t/>
            </a:r>
            <a:br>
              <a:rPr lang="pl-PL" sz="2800" b="1" dirty="0" smtClean="0">
                <a:solidFill>
                  <a:schemeClr val="accent3">
                    <a:lumMod val="75000"/>
                  </a:schemeClr>
                </a:solidFill>
              </a:rPr>
            </a:br>
            <a:endParaRPr lang="pl-PL" sz="2800" b="1" dirty="0">
              <a:solidFill>
                <a:schemeClr val="accent3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F73C48-386B-4F92-9D1F-8494D802914C}" type="slidenum">
              <a:rPr lang="pl-PL" smtClean="0"/>
              <a:pPr>
                <a:defRPr/>
              </a:pPr>
              <a:t>32</a:t>
            </a:fld>
            <a:endParaRPr lang="pl-PL"/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3772665814"/>
              </p:ext>
            </p:extLst>
          </p:nvPr>
        </p:nvGraphicFramePr>
        <p:xfrm>
          <a:off x="2051720" y="2023318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Prostokąt 2"/>
          <p:cNvSpPr/>
          <p:nvPr/>
        </p:nvSpPr>
        <p:spPr>
          <a:xfrm>
            <a:off x="499183" y="1556361"/>
            <a:ext cx="71287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24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Dofinansowanie można </a:t>
            </a:r>
            <a:r>
              <a:rPr lang="pl-PL" sz="24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uzyskać:</a:t>
            </a:r>
            <a:endParaRPr lang="pl-PL" sz="2400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6" name="Picture 2" descr="https://www.wfosigw.lodz.pl/ofiles/15723e0b0b781d6ca2c9cabb94a7a940&amp;attachment=0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2420" y="50326"/>
            <a:ext cx="1662971" cy="644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989967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accent6">
                <a:lumMod val="60000"/>
                <a:lumOff val="4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130921" y="323954"/>
            <a:ext cx="7676146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pl-PL" sz="2700" b="1" dirty="0" smtClean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pl-PL" sz="2700" b="1" dirty="0" smtClean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l-PL" sz="2700" b="1" dirty="0" smtClean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POZOSTAŁE ZADANIA OCHRONY ŚRODOWISKA</a:t>
            </a:r>
            <a:r>
              <a:rPr lang="pl-PL" sz="4800" dirty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pl-PL" sz="4800" dirty="0">
                <a:solidFill>
                  <a:schemeClr val="accent2">
                    <a:lumMod val="50000"/>
                  </a:schemeClr>
                </a:solidFill>
              </a:rPr>
            </a:br>
            <a:endParaRPr lang="pl-PL" sz="48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F73C48-386B-4F92-9D1F-8494D802914C}" type="slidenum">
              <a:rPr lang="pl-PL" smtClean="0"/>
              <a:pPr>
                <a:defRPr/>
              </a:pPr>
              <a:t>33</a:t>
            </a:fld>
            <a:endParaRPr lang="pl-PL" dirty="0"/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93453880"/>
              </p:ext>
            </p:extLst>
          </p:nvPr>
        </p:nvGraphicFramePr>
        <p:xfrm>
          <a:off x="2195736" y="2204864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Prostokąt 2"/>
          <p:cNvSpPr/>
          <p:nvPr/>
        </p:nvSpPr>
        <p:spPr>
          <a:xfrm>
            <a:off x="499183" y="1556361"/>
            <a:ext cx="71287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24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Dofinansowanie można uzyskać </a:t>
            </a:r>
            <a:r>
              <a:rPr lang="pl-PL" sz="24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</a:t>
            </a:r>
            <a:r>
              <a:rPr lang="pl-PL" sz="24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pl-PL" sz="2400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6" name="Picture 2" descr="https://www.wfosigw.lodz.pl/ofiles/15723e0b0b781d6ca2c9cabb94a7a940&amp;attachment=0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2420" y="50326"/>
            <a:ext cx="1662971" cy="644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783393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accent6">
                <a:lumMod val="60000"/>
                <a:lumOff val="4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99592" y="188640"/>
            <a:ext cx="8067094" cy="1475627"/>
          </a:xfrm>
        </p:spPr>
        <p:txBody>
          <a:bodyPr>
            <a:noAutofit/>
          </a:bodyPr>
          <a:lstStyle/>
          <a:p>
            <a:pPr marL="0" lvl="0" indent="0" algn="ctr">
              <a:buNone/>
            </a:pPr>
            <a:r>
              <a:rPr lang="pl-PL" sz="2000" b="1" dirty="0">
                <a:solidFill>
                  <a:schemeClr val="accent3">
                    <a:lumMod val="75000"/>
                  </a:schemeClr>
                </a:solidFill>
              </a:rPr>
              <a:t/>
            </a:r>
            <a:br>
              <a:rPr lang="pl-PL" sz="2000" b="1" dirty="0">
                <a:solidFill>
                  <a:schemeClr val="accent3">
                    <a:lumMod val="75000"/>
                  </a:schemeClr>
                </a:solidFill>
              </a:rPr>
            </a:br>
            <a:r>
              <a:rPr lang="pl-PL" sz="2000" b="1" dirty="0" smtClean="0">
                <a:solidFill>
                  <a:schemeClr val="accent3">
                    <a:lumMod val="75000"/>
                  </a:schemeClr>
                </a:solidFill>
              </a:rPr>
              <a:t/>
            </a:r>
            <a:br>
              <a:rPr lang="pl-PL" sz="2000" b="1" dirty="0" smtClean="0">
                <a:solidFill>
                  <a:schemeClr val="accent3">
                    <a:lumMod val="75000"/>
                  </a:schemeClr>
                </a:solidFill>
              </a:rPr>
            </a:br>
            <a:r>
              <a:rPr lang="pl-PL" sz="2000" b="1" dirty="0" smtClean="0">
                <a:solidFill>
                  <a:schemeClr val="accent3">
                    <a:lumMod val="75000"/>
                  </a:schemeClr>
                </a:solidFill>
              </a:rPr>
              <a:t>NADZWYCZAJNE ZAGROŻENIA ŚRODOWISKA (USUWANIE SKUTKÓW DZIAŁAŃ ŻYWIOŁÓW I POWAŻNYCH AWARII)</a:t>
            </a:r>
            <a:endParaRPr lang="pl-PL" sz="20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F73C48-386B-4F92-9D1F-8494D802914C}" type="slidenum">
              <a:rPr lang="pl-PL" smtClean="0"/>
              <a:pPr>
                <a:defRPr/>
              </a:pPr>
              <a:t>34</a:t>
            </a:fld>
            <a:endParaRPr lang="pl-PL" dirty="0"/>
          </a:p>
        </p:txBody>
      </p:sp>
      <p:sp>
        <p:nvSpPr>
          <p:cNvPr id="6" name="Prostokąt z rogami zaokrąglonymi po przekątnej 5"/>
          <p:cNvSpPr/>
          <p:nvPr/>
        </p:nvSpPr>
        <p:spPr>
          <a:xfrm>
            <a:off x="1268315" y="3739374"/>
            <a:ext cx="6904085" cy="3007100"/>
          </a:xfrm>
          <a:prstGeom prst="round2DiagRect">
            <a:avLst/>
          </a:prstGeom>
          <a:solidFill>
            <a:schemeClr val="bg2">
              <a:lumMod val="90000"/>
              <a:alpha val="68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just">
              <a:buNone/>
            </a:pPr>
            <a:r>
              <a:rPr lang="pl-PL" sz="1400" b="1" dirty="0" smtClean="0">
                <a:solidFill>
                  <a:schemeClr val="tx1"/>
                </a:solidFill>
              </a:rPr>
              <a:t>DOTACJA </a:t>
            </a:r>
          </a:p>
          <a:p>
            <a:pPr marL="0" lvl="0" indent="0" algn="just">
              <a:buNone/>
            </a:pPr>
            <a:r>
              <a:rPr lang="pl-PL" sz="1400" b="1" dirty="0" smtClean="0">
                <a:solidFill>
                  <a:schemeClr val="tx1"/>
                </a:solidFill>
              </a:rPr>
              <a:t>do </a:t>
            </a:r>
            <a:r>
              <a:rPr lang="pl-PL" sz="1400" b="1" dirty="0">
                <a:solidFill>
                  <a:schemeClr val="tx1"/>
                </a:solidFill>
              </a:rPr>
              <a:t>40% całkowitego kosztu zadania na: zakup sprzętu i wyposażenia niezbędnego do: </a:t>
            </a: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pl-PL" sz="1400" b="1" dirty="0">
                <a:solidFill>
                  <a:schemeClr val="tx1"/>
                </a:solidFill>
              </a:rPr>
              <a:t>zapobiegania i likwidacji poważnych awarii oraz ich skutków,  </a:t>
            </a: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pl-PL" sz="1400" b="1" dirty="0">
                <a:solidFill>
                  <a:schemeClr val="tx1"/>
                </a:solidFill>
              </a:rPr>
              <a:t>prowadzenia działań prewencyjnych i usuwania skutków działań </a:t>
            </a:r>
            <a:r>
              <a:rPr lang="pl-PL" sz="1400" b="1" dirty="0" smtClean="0">
                <a:solidFill>
                  <a:schemeClr val="tx1"/>
                </a:solidFill>
              </a:rPr>
              <a:t>żywiołów, </a:t>
            </a:r>
            <a:endParaRPr lang="pl-PL" sz="1400" b="1" dirty="0">
              <a:solidFill>
                <a:schemeClr val="tx1"/>
              </a:solidFill>
            </a:endParaRPr>
          </a:p>
          <a:p>
            <a:pPr marL="0" lvl="0" indent="0" algn="just">
              <a:buNone/>
            </a:pPr>
            <a:r>
              <a:rPr lang="pl-PL" sz="1400" b="1" dirty="0">
                <a:solidFill>
                  <a:schemeClr val="tx1"/>
                </a:solidFill>
              </a:rPr>
              <a:t>dla podmiotów statutowo zobowiązanych do ich prowadzenia;</a:t>
            </a:r>
          </a:p>
          <a:p>
            <a:endParaRPr lang="pl-PL" sz="1400" b="1" dirty="0">
              <a:solidFill>
                <a:schemeClr val="tx1"/>
              </a:solidFill>
            </a:endParaRPr>
          </a:p>
        </p:txBody>
      </p:sp>
      <p:sp>
        <p:nvSpPr>
          <p:cNvPr id="8" name="Prostokąt 7"/>
          <p:cNvSpPr/>
          <p:nvPr/>
        </p:nvSpPr>
        <p:spPr>
          <a:xfrm>
            <a:off x="1268314" y="2774231"/>
            <a:ext cx="6904085" cy="957240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b="1" dirty="0" smtClean="0"/>
              <a:t>W ramach Zasad</a:t>
            </a:r>
            <a:endParaRPr lang="pl-PL" b="1" dirty="0"/>
          </a:p>
        </p:txBody>
      </p:sp>
      <p:sp>
        <p:nvSpPr>
          <p:cNvPr id="9" name="Prostokąt 8"/>
          <p:cNvSpPr/>
          <p:nvPr/>
        </p:nvSpPr>
        <p:spPr>
          <a:xfrm>
            <a:off x="1268315" y="1672170"/>
            <a:ext cx="6904084" cy="957240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b="1" dirty="0" smtClean="0"/>
              <a:t>W ramach ogłoszonych programów priorytetowych</a:t>
            </a:r>
            <a:endParaRPr lang="pl-PL" b="1" dirty="0"/>
          </a:p>
        </p:txBody>
      </p:sp>
      <p:pic>
        <p:nvPicPr>
          <p:cNvPr id="7" name="Picture 2" descr="https://www.wfosigw.lodz.pl/ofiles/15723e0b0b781d6ca2c9cabb94a7a940&amp;attachment=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2420" y="50326"/>
            <a:ext cx="1662971" cy="644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100003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accent1">
                <a:lumMod val="40000"/>
                <a:lumOff val="60000"/>
              </a:schemeClr>
            </a:gs>
            <a:gs pos="99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323528" y="251669"/>
            <a:ext cx="8455458" cy="1143000"/>
          </a:xfrm>
        </p:spPr>
        <p:txBody>
          <a:bodyPr>
            <a:noAutofit/>
          </a:bodyPr>
          <a:lstStyle/>
          <a:p>
            <a:pPr marL="0" lvl="0" indent="0" algn="ctr">
              <a:buNone/>
            </a:pPr>
            <a:r>
              <a:rPr lang="pl-PL" sz="2400" b="1" dirty="0" smtClean="0">
                <a:solidFill>
                  <a:schemeClr val="accent3">
                    <a:lumMod val="75000"/>
                  </a:schemeClr>
                </a:solidFill>
              </a:rPr>
              <a:t/>
            </a:r>
            <a:br>
              <a:rPr lang="pl-PL" sz="2400" b="1" dirty="0" smtClean="0">
                <a:solidFill>
                  <a:schemeClr val="accent3">
                    <a:lumMod val="75000"/>
                  </a:schemeClr>
                </a:solidFill>
              </a:rPr>
            </a:br>
            <a:r>
              <a:rPr lang="pl-PL" sz="2400" b="1" dirty="0" smtClean="0">
                <a:solidFill>
                  <a:schemeClr val="accent3">
                    <a:lumMod val="75000"/>
                  </a:schemeClr>
                </a:solidFill>
              </a:rPr>
              <a:t/>
            </a:r>
            <a:br>
              <a:rPr lang="pl-PL" sz="2400" b="1" dirty="0" smtClean="0">
                <a:solidFill>
                  <a:schemeClr val="accent3">
                    <a:lumMod val="75000"/>
                  </a:schemeClr>
                </a:solidFill>
              </a:rPr>
            </a:br>
            <a:r>
              <a:rPr lang="pl-PL" sz="2400" b="1" dirty="0" smtClean="0">
                <a:solidFill>
                  <a:schemeClr val="accent3">
                    <a:lumMod val="75000"/>
                  </a:schemeClr>
                </a:solidFill>
              </a:rPr>
              <a:t>INNE ZADANIA  OCHRONY ŚRODOWISKA (ZAKUPU INWESTYCYJNE)</a:t>
            </a:r>
            <a:endParaRPr lang="pl-PL" sz="24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F73C48-386B-4F92-9D1F-8494D802914C}" type="slidenum">
              <a:rPr lang="pl-PL" smtClean="0"/>
              <a:pPr>
                <a:defRPr/>
              </a:pPr>
              <a:t>35</a:t>
            </a:fld>
            <a:endParaRPr lang="pl-PL"/>
          </a:p>
        </p:txBody>
      </p:sp>
      <p:sp>
        <p:nvSpPr>
          <p:cNvPr id="6" name="Prostokąt z rogami zaokrąglonymi po przekątnej 5"/>
          <p:cNvSpPr/>
          <p:nvPr/>
        </p:nvSpPr>
        <p:spPr>
          <a:xfrm>
            <a:off x="611560" y="2636912"/>
            <a:ext cx="7992888" cy="3007100"/>
          </a:xfrm>
          <a:prstGeom prst="round2DiagRect">
            <a:avLst/>
          </a:prstGeom>
          <a:solidFill>
            <a:schemeClr val="bg2">
              <a:lumMod val="90000"/>
              <a:alpha val="68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1400" b="1" dirty="0" smtClean="0">
                <a:solidFill>
                  <a:schemeClr val="tx1"/>
                </a:solidFill>
              </a:rPr>
              <a:t>DOTACJA do 60% całkowitego kosztu zadania na zakup specjalistycznego sprzętu    i urządzeń technicznych, służących wykonywaniu działań na rzecz ochrony powietrza realizowanych przez jednostki samorządu terytorialnego oraz podmioty ustawowo zobowiązane do ich prowadzenia,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l-PL" sz="1400" b="1" dirty="0" smtClean="0">
                <a:solidFill>
                  <a:schemeClr val="bg2">
                    <a:lumMod val="10000"/>
                  </a:schemeClr>
                </a:solidFill>
              </a:rPr>
              <a:t>na zadania współfinansowane ze środków Unii Europejskiej lub z innych funduszy zagranicznych – DOTACJA   Z POŻYCZKĄ, przy czym dotacja nie może przekroczyć 30% kwoty dofinansowania ze środków Funduszu, otrzymanie dotacji warunkowane jest zaciągnięciem pożyczki,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l-PL" sz="1400" b="1" dirty="0" smtClean="0">
                <a:solidFill>
                  <a:schemeClr val="bg2">
                    <a:lumMod val="10000"/>
                  </a:schemeClr>
                </a:solidFill>
              </a:rPr>
              <a:t>na zadanie realizowane ze środków krajowych POŻYCZKA z możliwością częściowego umorzenia</a:t>
            </a:r>
            <a:endParaRPr lang="pl-PL" sz="1400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8" name="Prostokąt 7"/>
          <p:cNvSpPr/>
          <p:nvPr/>
        </p:nvSpPr>
        <p:spPr>
          <a:xfrm>
            <a:off x="611560" y="1740596"/>
            <a:ext cx="7992887" cy="957240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b="1" dirty="0" smtClean="0"/>
              <a:t>W ramach Zasad</a:t>
            </a:r>
            <a:endParaRPr lang="pl-PL" b="1" dirty="0"/>
          </a:p>
        </p:txBody>
      </p:sp>
      <p:pic>
        <p:nvPicPr>
          <p:cNvPr id="9" name="Picture 2" descr="https://www.wfosigw.lodz.pl/ofiles/15723e0b0b781d6ca2c9cabb94a7a940&amp;attachment=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3017" y="34951"/>
            <a:ext cx="1662971" cy="644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946679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accent1">
                <a:lumMod val="40000"/>
                <a:lumOff val="60000"/>
              </a:schemeClr>
            </a:gs>
            <a:gs pos="99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11560" y="298532"/>
            <a:ext cx="7676146" cy="1143000"/>
          </a:xfrm>
        </p:spPr>
        <p:txBody>
          <a:bodyPr>
            <a:normAutofit fontScale="90000"/>
          </a:bodyPr>
          <a:lstStyle/>
          <a:p>
            <a:r>
              <a:rPr lang="pl-PL" sz="4800" dirty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pl-PL" sz="4800" dirty="0">
                <a:solidFill>
                  <a:schemeClr val="accent2">
                    <a:lumMod val="50000"/>
                  </a:schemeClr>
                </a:solidFill>
              </a:rPr>
            </a:br>
            <a:endParaRPr lang="pl-PL" sz="48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F73C48-386B-4F92-9D1F-8494D802914C}" type="slidenum">
              <a:rPr lang="pl-PL" smtClean="0"/>
              <a:pPr>
                <a:defRPr/>
              </a:pPr>
              <a:t>36</a:t>
            </a:fld>
            <a:endParaRPr lang="pl-PL"/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1462088537"/>
              </p:ext>
            </p:extLst>
          </p:nvPr>
        </p:nvGraphicFramePr>
        <p:xfrm>
          <a:off x="2191706" y="1844824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Prostokąt 2"/>
          <p:cNvSpPr/>
          <p:nvPr/>
        </p:nvSpPr>
        <p:spPr>
          <a:xfrm>
            <a:off x="837173" y="372284"/>
            <a:ext cx="760121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pl-PL" sz="2400" b="1" dirty="0" smtClean="0">
              <a:solidFill>
                <a:schemeClr val="accent3">
                  <a:lumMod val="75000"/>
                </a:schemeClr>
              </a:solidFill>
            </a:endParaRPr>
          </a:p>
          <a:p>
            <a:pPr algn="ctr"/>
            <a:r>
              <a:rPr lang="pl-PL" sz="2400" b="1" dirty="0" smtClean="0">
                <a:solidFill>
                  <a:schemeClr val="accent3">
                    <a:lumMod val="75000"/>
                  </a:schemeClr>
                </a:solidFill>
              </a:rPr>
              <a:t>   WAŻNE DOKUMENTY ZWIĄZANE Z UDZIELANIEM       I ROZLICZANIEM DOFINANSOWANIA</a:t>
            </a:r>
            <a:endParaRPr lang="pl-PL" sz="2400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6" name="Picture 2" descr="https://www.wfosigw.lodz.pl/ofiles/15723e0b0b781d6ca2c9cabb94a7a940&amp;attachment=0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50265"/>
            <a:ext cx="1662971" cy="644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291944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99592" y="329981"/>
            <a:ext cx="7676146" cy="1143000"/>
          </a:xfrm>
        </p:spPr>
        <p:txBody>
          <a:bodyPr>
            <a:normAutofit/>
          </a:bodyPr>
          <a:lstStyle/>
          <a:p>
            <a:pPr algn="ctr"/>
            <a:r>
              <a:rPr lang="pl-PL" sz="3200" b="1" dirty="0" smtClean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TELEFONY KONTAKTOWE</a:t>
            </a:r>
            <a:endParaRPr lang="pl-PL" b="1" dirty="0">
              <a:solidFill>
                <a:schemeClr val="accent3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F73C48-386B-4F92-9D1F-8494D802914C}" type="slidenum">
              <a:rPr lang="pl-PL" smtClean="0"/>
              <a:pPr>
                <a:defRPr/>
              </a:pPr>
              <a:t>37</a:t>
            </a:fld>
            <a:endParaRPr lang="pl-PL" dirty="0"/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3798750841"/>
              </p:ext>
            </p:extLst>
          </p:nvPr>
        </p:nvGraphicFramePr>
        <p:xfrm>
          <a:off x="1259632" y="2122378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Pięciokąt 5"/>
          <p:cNvSpPr/>
          <p:nvPr/>
        </p:nvSpPr>
        <p:spPr>
          <a:xfrm>
            <a:off x="693753" y="1552917"/>
            <a:ext cx="2304256" cy="1008112"/>
          </a:xfrm>
          <a:prstGeom prst="homePlate">
            <a:avLst/>
          </a:prstGeom>
          <a:solidFill>
            <a:schemeClr val="accent3">
              <a:lumMod val="50000"/>
              <a:alpha val="73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8" name="Pięciokąt 7"/>
          <p:cNvSpPr/>
          <p:nvPr/>
        </p:nvSpPr>
        <p:spPr>
          <a:xfrm>
            <a:off x="667526" y="2896043"/>
            <a:ext cx="2304256" cy="1008112"/>
          </a:xfrm>
          <a:prstGeom prst="homePlate">
            <a:avLst/>
          </a:prstGeom>
          <a:solidFill>
            <a:schemeClr val="accent3">
              <a:lumMod val="50000"/>
              <a:alpha val="73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9" name="Pięciokąt 8"/>
          <p:cNvSpPr/>
          <p:nvPr/>
        </p:nvSpPr>
        <p:spPr>
          <a:xfrm>
            <a:off x="637278" y="5535199"/>
            <a:ext cx="2387530" cy="1008112"/>
          </a:xfrm>
          <a:prstGeom prst="homePlate">
            <a:avLst/>
          </a:prstGeom>
          <a:solidFill>
            <a:schemeClr val="accent3">
              <a:lumMod val="50000"/>
              <a:alpha val="73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0" name="Pięciokąt 9"/>
          <p:cNvSpPr/>
          <p:nvPr/>
        </p:nvSpPr>
        <p:spPr>
          <a:xfrm>
            <a:off x="637279" y="4182941"/>
            <a:ext cx="2304256" cy="1008112"/>
          </a:xfrm>
          <a:prstGeom prst="homePlate">
            <a:avLst/>
          </a:prstGeom>
          <a:solidFill>
            <a:schemeClr val="accent3">
              <a:lumMod val="50000"/>
              <a:alpha val="73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1" name="Prostokąt 10"/>
          <p:cNvSpPr/>
          <p:nvPr/>
        </p:nvSpPr>
        <p:spPr>
          <a:xfrm>
            <a:off x="3229330" y="1496618"/>
            <a:ext cx="5482952" cy="1089248"/>
          </a:xfrm>
          <a:prstGeom prst="rect">
            <a:avLst/>
          </a:prstGeom>
          <a:solidFill>
            <a:schemeClr val="bg2">
              <a:lumMod val="90000"/>
              <a:alpha val="84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2" name="Prostokąt 11"/>
          <p:cNvSpPr/>
          <p:nvPr/>
        </p:nvSpPr>
        <p:spPr>
          <a:xfrm>
            <a:off x="3241322" y="2816788"/>
            <a:ext cx="5482952" cy="1089248"/>
          </a:xfrm>
          <a:prstGeom prst="rect">
            <a:avLst/>
          </a:prstGeom>
          <a:solidFill>
            <a:schemeClr val="bg2">
              <a:lumMod val="90000"/>
              <a:alpha val="84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3" name="Prostokąt 12"/>
          <p:cNvSpPr/>
          <p:nvPr/>
        </p:nvSpPr>
        <p:spPr>
          <a:xfrm>
            <a:off x="3229330" y="4118829"/>
            <a:ext cx="5482952" cy="1089248"/>
          </a:xfrm>
          <a:prstGeom prst="rect">
            <a:avLst/>
          </a:prstGeom>
          <a:solidFill>
            <a:schemeClr val="bg2">
              <a:lumMod val="90000"/>
              <a:alpha val="84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4" name="Prostokąt 13"/>
          <p:cNvSpPr/>
          <p:nvPr/>
        </p:nvSpPr>
        <p:spPr>
          <a:xfrm>
            <a:off x="3242581" y="5449664"/>
            <a:ext cx="5482952" cy="1089248"/>
          </a:xfrm>
          <a:prstGeom prst="rect">
            <a:avLst/>
          </a:prstGeom>
          <a:solidFill>
            <a:schemeClr val="bg2">
              <a:lumMod val="90000"/>
              <a:alpha val="84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5" name="Prostokąt 14"/>
          <p:cNvSpPr/>
          <p:nvPr/>
        </p:nvSpPr>
        <p:spPr>
          <a:xfrm>
            <a:off x="724930" y="1809901"/>
            <a:ext cx="23135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Zespół ds. Projektów </a:t>
            </a:r>
            <a:r>
              <a:rPr lang="pl-PL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pl-PL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nwestycyjnych</a:t>
            </a:r>
            <a:endParaRPr lang="pl-PL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Prostokąt 15"/>
          <p:cNvSpPr/>
          <p:nvPr/>
        </p:nvSpPr>
        <p:spPr>
          <a:xfrm>
            <a:off x="637279" y="4337233"/>
            <a:ext cx="212112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Zespół ds. Programów Unijnych i Klienta Indywidualnego</a:t>
            </a:r>
            <a:endParaRPr lang="pl-PL" sz="11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Prostokąt 16"/>
          <p:cNvSpPr/>
          <p:nvPr/>
        </p:nvSpPr>
        <p:spPr>
          <a:xfrm>
            <a:off x="637278" y="5584805"/>
            <a:ext cx="220356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1400" b="1" dirty="0">
                <a:solidFill>
                  <a:schemeClr val="bg1"/>
                </a:solidFill>
              </a:rPr>
              <a:t>Zespół ds. Realizacji Programu Priorytetowego Czyste Powietrze</a:t>
            </a:r>
          </a:p>
        </p:txBody>
      </p:sp>
      <p:sp>
        <p:nvSpPr>
          <p:cNvPr id="18" name="Prostokąt 17"/>
          <p:cNvSpPr/>
          <p:nvPr/>
        </p:nvSpPr>
        <p:spPr>
          <a:xfrm>
            <a:off x="721572" y="3007219"/>
            <a:ext cx="183690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Zespół ds. </a:t>
            </a:r>
            <a:r>
              <a:rPr lang="pl-PL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Projektów </a:t>
            </a:r>
            <a:r>
              <a:rPr lang="pl-PL" sz="1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</a:t>
            </a:r>
            <a:r>
              <a:rPr lang="pl-PL" sz="1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ieinwestycyjnych</a:t>
            </a:r>
            <a:endParaRPr lang="pl-PL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Prostokąt 18"/>
          <p:cNvSpPr/>
          <p:nvPr/>
        </p:nvSpPr>
        <p:spPr>
          <a:xfrm>
            <a:off x="3573586" y="1451468"/>
            <a:ext cx="5002152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1400" dirty="0">
                <a:solidFill>
                  <a:schemeClr val="bg2">
                    <a:lumMod val="25000"/>
                  </a:schemeClr>
                </a:solidFill>
              </a:rPr>
              <a:t>Ochrona Atmosfery</a:t>
            </a:r>
          </a:p>
          <a:p>
            <a:pPr algn="ctr"/>
            <a:r>
              <a:rPr lang="pl-PL" sz="1400" dirty="0">
                <a:solidFill>
                  <a:schemeClr val="bg2">
                    <a:lumMod val="25000"/>
                  </a:schemeClr>
                </a:solidFill>
              </a:rPr>
              <a:t>Ochrona Zasobów Wodnych Gospodarka </a:t>
            </a:r>
            <a:r>
              <a:rPr lang="pl-PL" sz="1400" dirty="0" smtClean="0">
                <a:solidFill>
                  <a:schemeClr val="bg2">
                    <a:lumMod val="25000"/>
                  </a:schemeClr>
                </a:solidFill>
              </a:rPr>
              <a:t>Odpadami, </a:t>
            </a:r>
            <a:endParaRPr lang="pl-PL" sz="1400" dirty="0">
              <a:solidFill>
                <a:schemeClr val="bg2">
                  <a:lumMod val="25000"/>
                </a:schemeClr>
              </a:solidFill>
            </a:endParaRPr>
          </a:p>
          <a:p>
            <a:pPr algn="ctr"/>
            <a:r>
              <a:rPr lang="pl-PL" sz="1400" dirty="0">
                <a:solidFill>
                  <a:schemeClr val="bg2">
                    <a:lumMod val="25000"/>
                  </a:schemeClr>
                </a:solidFill>
              </a:rPr>
              <a:t>Pozostałe </a:t>
            </a:r>
            <a:r>
              <a:rPr lang="pl-PL" sz="1400" dirty="0" smtClean="0">
                <a:solidFill>
                  <a:schemeClr val="bg2">
                    <a:lumMod val="25000"/>
                  </a:schemeClr>
                </a:solidFill>
              </a:rPr>
              <a:t>Zadania </a:t>
            </a:r>
            <a:r>
              <a:rPr lang="pl-PL" sz="1400" dirty="0">
                <a:solidFill>
                  <a:schemeClr val="bg2">
                    <a:lumMod val="25000"/>
                  </a:schemeClr>
                </a:solidFill>
              </a:rPr>
              <a:t>O</a:t>
            </a:r>
            <a:r>
              <a:rPr lang="pl-PL" sz="1400" dirty="0" smtClean="0">
                <a:solidFill>
                  <a:schemeClr val="bg2">
                    <a:lumMod val="25000"/>
                  </a:schemeClr>
                </a:solidFill>
              </a:rPr>
              <a:t>chrony </a:t>
            </a:r>
            <a:r>
              <a:rPr lang="pl-PL" sz="1400" dirty="0">
                <a:solidFill>
                  <a:schemeClr val="bg2">
                    <a:lumMod val="25000"/>
                  </a:schemeClr>
                </a:solidFill>
              </a:rPr>
              <a:t>Ś</a:t>
            </a:r>
            <a:r>
              <a:rPr lang="pl-PL" sz="1400" dirty="0" smtClean="0">
                <a:solidFill>
                  <a:schemeClr val="bg2">
                    <a:lumMod val="25000"/>
                  </a:schemeClr>
                </a:solidFill>
              </a:rPr>
              <a:t>rodowiska                             (</a:t>
            </a:r>
            <a:r>
              <a:rPr lang="pl-PL" sz="1400" dirty="0">
                <a:solidFill>
                  <a:schemeClr val="bg2">
                    <a:lumMod val="25000"/>
                  </a:schemeClr>
                </a:solidFill>
              </a:rPr>
              <a:t>z wyłączeniem osób fizycznych)</a:t>
            </a:r>
          </a:p>
          <a:p>
            <a:pPr algn="ctr"/>
            <a:r>
              <a:rPr lang="pl-PL" sz="14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tel. 42 663 41 </a:t>
            </a:r>
            <a:r>
              <a:rPr lang="pl-PL" sz="14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18 </a:t>
            </a:r>
            <a:endParaRPr lang="pl-PL" sz="1400" b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Prostokąt 19"/>
          <p:cNvSpPr/>
          <p:nvPr/>
        </p:nvSpPr>
        <p:spPr>
          <a:xfrm>
            <a:off x="2941535" y="2864652"/>
            <a:ext cx="631784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1400" dirty="0">
                <a:solidFill>
                  <a:schemeClr val="bg2">
                    <a:lumMod val="25000"/>
                  </a:schemeClr>
                </a:solidFill>
              </a:rPr>
              <a:t>Edukacja </a:t>
            </a:r>
            <a:r>
              <a:rPr lang="pl-PL" sz="1400" dirty="0" smtClean="0">
                <a:solidFill>
                  <a:schemeClr val="bg2">
                    <a:lumMod val="25000"/>
                  </a:schemeClr>
                </a:solidFill>
              </a:rPr>
              <a:t>ekologiczna,</a:t>
            </a:r>
            <a:endParaRPr lang="pl-PL" sz="1400" dirty="0">
              <a:solidFill>
                <a:schemeClr val="bg2">
                  <a:lumMod val="25000"/>
                </a:schemeClr>
              </a:solidFill>
            </a:endParaRPr>
          </a:p>
          <a:p>
            <a:pPr algn="ctr"/>
            <a:r>
              <a:rPr lang="pl-PL" sz="1400" dirty="0">
                <a:solidFill>
                  <a:schemeClr val="bg2">
                    <a:lumMod val="25000"/>
                  </a:schemeClr>
                </a:solidFill>
              </a:rPr>
              <a:t>Ochrona </a:t>
            </a:r>
            <a:r>
              <a:rPr lang="pl-PL" sz="1400" dirty="0" smtClean="0">
                <a:solidFill>
                  <a:schemeClr val="bg2">
                    <a:lumMod val="25000"/>
                  </a:schemeClr>
                </a:solidFill>
              </a:rPr>
              <a:t>Przyrody </a:t>
            </a:r>
            <a:r>
              <a:rPr lang="pl-PL" sz="1400" dirty="0">
                <a:solidFill>
                  <a:schemeClr val="bg2">
                    <a:lumMod val="25000"/>
                  </a:schemeClr>
                </a:solidFill>
              </a:rPr>
              <a:t>i </a:t>
            </a:r>
            <a:r>
              <a:rPr lang="pl-PL" sz="1400" dirty="0" smtClean="0">
                <a:solidFill>
                  <a:schemeClr val="bg2">
                    <a:lumMod val="25000"/>
                  </a:schemeClr>
                </a:solidFill>
              </a:rPr>
              <a:t>Krajobrazu,</a:t>
            </a:r>
            <a:endParaRPr lang="pl-PL" sz="1400" dirty="0">
              <a:solidFill>
                <a:schemeClr val="bg2">
                  <a:lumMod val="25000"/>
                </a:schemeClr>
              </a:solidFill>
            </a:endParaRPr>
          </a:p>
          <a:p>
            <a:pPr algn="ctr"/>
            <a:r>
              <a:rPr lang="pl-PL" sz="1400" dirty="0">
                <a:solidFill>
                  <a:schemeClr val="bg2">
                    <a:lumMod val="25000"/>
                  </a:schemeClr>
                </a:solidFill>
              </a:rPr>
              <a:t>Badania naukowe, </a:t>
            </a:r>
            <a:r>
              <a:rPr lang="pl-PL" sz="1400" dirty="0" smtClean="0">
                <a:solidFill>
                  <a:schemeClr val="bg2">
                    <a:lumMod val="25000"/>
                  </a:schemeClr>
                </a:solidFill>
              </a:rPr>
              <a:t>Monitoring środowiska</a:t>
            </a:r>
            <a:endParaRPr lang="pl-PL" sz="1400" dirty="0">
              <a:solidFill>
                <a:schemeClr val="bg2">
                  <a:lumMod val="25000"/>
                </a:schemeClr>
              </a:solidFill>
            </a:endParaRPr>
          </a:p>
          <a:p>
            <a:pPr algn="ctr"/>
            <a:r>
              <a:rPr lang="pl-PL" sz="14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</a:t>
            </a:r>
            <a:r>
              <a:rPr lang="pl-PL" sz="14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</a:t>
            </a:r>
            <a:r>
              <a:rPr lang="pl-PL" sz="14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42 663 </a:t>
            </a:r>
            <a:r>
              <a:rPr lang="pl-PL" sz="14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41 56</a:t>
            </a:r>
            <a:endParaRPr lang="pl-PL" sz="1400" b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Prostokąt 20"/>
          <p:cNvSpPr/>
          <p:nvPr/>
        </p:nvSpPr>
        <p:spPr>
          <a:xfrm>
            <a:off x="3736779" y="4195325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pl-PL" sz="1400" dirty="0">
                <a:solidFill>
                  <a:schemeClr val="bg2">
                    <a:lumMod val="25000"/>
                  </a:schemeClr>
                </a:solidFill>
              </a:rPr>
              <a:t>Dotacje dla osób fizycznych – usuwanie azbestu, przydomowe oczyszczalnie </a:t>
            </a:r>
            <a:r>
              <a:rPr lang="pl-PL" sz="1400" dirty="0" smtClean="0">
                <a:solidFill>
                  <a:schemeClr val="bg2">
                    <a:lumMod val="25000"/>
                  </a:schemeClr>
                </a:solidFill>
              </a:rPr>
              <a:t>ścieków,                        PP Moja Woda, wapnowanie gleb</a:t>
            </a:r>
            <a:endParaRPr lang="pl-PL" sz="1400" dirty="0">
              <a:solidFill>
                <a:schemeClr val="bg2">
                  <a:lumMod val="25000"/>
                </a:schemeClr>
              </a:solidFill>
            </a:endParaRPr>
          </a:p>
          <a:p>
            <a:pPr algn="ctr"/>
            <a:r>
              <a:rPr lang="pl-PL" sz="14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</a:t>
            </a:r>
            <a:r>
              <a:rPr lang="pl-PL" sz="14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</a:t>
            </a:r>
            <a:r>
              <a:rPr lang="pl-PL" sz="14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42 </a:t>
            </a:r>
            <a:r>
              <a:rPr lang="pl-PL" sz="14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207 14 80</a:t>
            </a:r>
            <a:endParaRPr lang="pl-PL" sz="1400" b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" name="Prostokąt 21"/>
          <p:cNvSpPr/>
          <p:nvPr/>
        </p:nvSpPr>
        <p:spPr>
          <a:xfrm>
            <a:off x="3814459" y="5649267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pl-PL" sz="1400" dirty="0">
                <a:solidFill>
                  <a:schemeClr val="bg2">
                    <a:lumMod val="25000"/>
                  </a:schemeClr>
                </a:solidFill>
              </a:rPr>
              <a:t>Program Priorytetowy Czyste Powietrze</a:t>
            </a:r>
          </a:p>
          <a:p>
            <a:pPr algn="ctr"/>
            <a:r>
              <a:rPr lang="pl-PL" sz="14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</a:t>
            </a:r>
            <a:r>
              <a:rPr lang="pl-PL" sz="14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</a:t>
            </a:r>
            <a:r>
              <a:rPr lang="pl-PL" sz="14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pl-PL" sz="14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42 208 20 91</a:t>
            </a:r>
            <a:endParaRPr lang="pl-PL" sz="1400" b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3" name="Picture 2" descr="https://www.wfosigw.lodz.pl/ofiles/15723e0b0b781d6ca2c9cabb94a7a940&amp;attachment=0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48659"/>
            <a:ext cx="1662971" cy="644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361625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ymbol zastępczy zawartości 6"/>
          <p:cNvSpPr>
            <a:spLocks noGrp="1"/>
          </p:cNvSpPr>
          <p:nvPr>
            <p:ph idx="1"/>
          </p:nvPr>
        </p:nvSpPr>
        <p:spPr>
          <a:xfrm>
            <a:off x="2051720" y="2204863"/>
            <a:ext cx="6192688" cy="3528392"/>
          </a:xfrm>
        </p:spPr>
        <p:txBody>
          <a:bodyPr>
            <a:normAutofit fontScale="25000" lnSpcReduction="20000"/>
          </a:bodyPr>
          <a:lstStyle/>
          <a:p>
            <a:pPr>
              <a:defRPr/>
            </a:pPr>
            <a:endParaRPr lang="pl-PL" sz="1800" b="1" dirty="0" smtClean="0"/>
          </a:p>
          <a:p>
            <a:pPr marL="0" indent="0" algn="ctr">
              <a:buNone/>
              <a:defRPr/>
            </a:pPr>
            <a:r>
              <a:rPr lang="pl-PL" sz="11200" b="1" i="1" dirty="0" smtClean="0">
                <a:solidFill>
                  <a:schemeClr val="bg2">
                    <a:lumMod val="10000"/>
                  </a:schemeClr>
                </a:solidFill>
              </a:rPr>
              <a:t>Dziękujemy za uwagę </a:t>
            </a:r>
          </a:p>
          <a:p>
            <a:pPr marL="0" indent="0" algn="ctr">
              <a:buNone/>
              <a:defRPr/>
            </a:pPr>
            <a:endParaRPr lang="pl-PL" sz="4900" b="1" i="1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0" indent="0" algn="ctr">
              <a:buNone/>
              <a:defRPr/>
            </a:pPr>
            <a:r>
              <a:rPr lang="pl-PL" sz="9600" b="1" i="1" dirty="0" smtClean="0">
                <a:solidFill>
                  <a:schemeClr val="bg2">
                    <a:lumMod val="10000"/>
                  </a:schemeClr>
                </a:solidFill>
              </a:rPr>
              <a:t>ZAPRASZAMY DO KONTAKTU</a:t>
            </a:r>
          </a:p>
          <a:p>
            <a:pPr marL="0" indent="0" algn="ctr">
              <a:buNone/>
              <a:defRPr/>
            </a:pPr>
            <a:endParaRPr lang="pl-PL" sz="4900" b="1" i="1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0" indent="0" algn="ctr">
              <a:buNone/>
              <a:defRPr/>
            </a:pPr>
            <a:r>
              <a:rPr lang="pl-PL" sz="7200" b="1" i="1" dirty="0" smtClean="0">
                <a:solidFill>
                  <a:schemeClr val="bg2">
                    <a:lumMod val="10000"/>
                  </a:schemeClr>
                </a:solidFill>
              </a:rPr>
              <a:t>Wojewódzki Fundusz Ochrony Środowiska                       i Gospodarki Wodnej w Łodzi </a:t>
            </a:r>
          </a:p>
          <a:p>
            <a:pPr marL="0" indent="0" algn="ctr">
              <a:buNone/>
              <a:defRPr/>
            </a:pPr>
            <a:r>
              <a:rPr lang="pl-PL" sz="7200" b="1" i="1" dirty="0" smtClean="0">
                <a:solidFill>
                  <a:schemeClr val="bg2">
                    <a:lumMod val="10000"/>
                  </a:schemeClr>
                </a:solidFill>
              </a:rPr>
              <a:t>ul. Dubois 118, 93-465 Łódź</a:t>
            </a:r>
          </a:p>
          <a:p>
            <a:pPr marL="0" indent="0" algn="ctr">
              <a:buNone/>
              <a:defRPr/>
            </a:pPr>
            <a:r>
              <a:rPr lang="pl-PL" sz="7200" b="1" i="1" dirty="0">
                <a:solidFill>
                  <a:schemeClr val="bg2">
                    <a:lumMod val="10000"/>
                  </a:schemeClr>
                </a:solidFill>
              </a:rPr>
              <a:t>t</a:t>
            </a:r>
            <a:r>
              <a:rPr lang="pl-PL" sz="7200" b="1" i="1" dirty="0" smtClean="0">
                <a:solidFill>
                  <a:schemeClr val="bg2">
                    <a:lumMod val="10000"/>
                  </a:schemeClr>
                </a:solidFill>
              </a:rPr>
              <a:t>el. 42 663 41 00, fax: 42 663 41 01</a:t>
            </a:r>
          </a:p>
          <a:p>
            <a:pPr marL="0" indent="0" algn="ctr">
              <a:buNone/>
              <a:defRPr/>
            </a:pPr>
            <a:r>
              <a:rPr lang="pl-PL" sz="7200" b="1" i="1" dirty="0" smtClean="0">
                <a:solidFill>
                  <a:schemeClr val="tx1"/>
                </a:solidFill>
                <a:hlinkClick r:id="rId2"/>
              </a:rPr>
              <a:t>fundusz@wfosigw.lodz.pl</a:t>
            </a:r>
            <a:endParaRPr lang="pl-PL" sz="7200" b="1" i="1" dirty="0" smtClean="0">
              <a:solidFill>
                <a:schemeClr val="tx1"/>
              </a:solidFill>
            </a:endParaRPr>
          </a:p>
          <a:p>
            <a:pPr marL="0" indent="0" algn="ctr">
              <a:buNone/>
              <a:defRPr/>
            </a:pPr>
            <a:r>
              <a:rPr lang="pl-PL" sz="7200" b="1" i="1" dirty="0" smtClean="0">
                <a:solidFill>
                  <a:schemeClr val="tx1"/>
                </a:solidFill>
                <a:hlinkClick r:id="rId3"/>
              </a:rPr>
              <a:t>www.wfosigw.lodz.pl</a:t>
            </a:r>
            <a:endParaRPr lang="pl-PL" sz="7200" b="1" i="1" dirty="0" smtClean="0">
              <a:solidFill>
                <a:schemeClr val="tx1"/>
              </a:solidFill>
            </a:endParaRPr>
          </a:p>
          <a:p>
            <a:pPr marL="0" indent="0" algn="ctr">
              <a:buNone/>
              <a:defRPr/>
            </a:pPr>
            <a:r>
              <a:rPr lang="pl-PL" sz="7200" b="1" i="1" dirty="0" smtClean="0">
                <a:solidFill>
                  <a:schemeClr val="tx1"/>
                </a:solidFill>
              </a:rPr>
              <a:t>facebook.com/</a:t>
            </a:r>
            <a:r>
              <a:rPr lang="pl-PL" sz="7200" b="1" i="1" dirty="0" err="1" smtClean="0">
                <a:solidFill>
                  <a:schemeClr val="tx1"/>
                </a:solidFill>
              </a:rPr>
              <a:t>wfosigw.lodz</a:t>
            </a:r>
            <a:r>
              <a:rPr lang="pl-PL" sz="7200" b="1" i="1" dirty="0" smtClean="0">
                <a:solidFill>
                  <a:schemeClr val="tx1"/>
                </a:solidFill>
              </a:rPr>
              <a:t> </a:t>
            </a:r>
          </a:p>
          <a:p>
            <a:pPr marL="0" indent="0" algn="ctr">
              <a:buNone/>
              <a:defRPr/>
            </a:pPr>
            <a:endParaRPr lang="pl-PL" sz="4400" b="1" i="1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9FC6095-A142-4D97-B48C-2AE549A2A018}" type="slidenum">
              <a:rPr lang="pl-PL"/>
              <a:pPr>
                <a:defRPr/>
              </a:pPr>
              <a:t>38</a:t>
            </a:fld>
            <a:endParaRPr lang="pl-PL"/>
          </a:p>
        </p:txBody>
      </p:sp>
      <p:pic>
        <p:nvPicPr>
          <p:cNvPr id="3" name="Obraz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722" y="5729119"/>
            <a:ext cx="929920" cy="1005579"/>
          </a:xfrm>
          <a:prstGeom prst="rect">
            <a:avLst/>
          </a:prstGeom>
        </p:spPr>
      </p:pic>
      <p:pic>
        <p:nvPicPr>
          <p:cNvPr id="5" name="Obraz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7483" y="5729119"/>
            <a:ext cx="721373" cy="998893"/>
          </a:xfrm>
          <a:prstGeom prst="rect">
            <a:avLst/>
          </a:prstGeom>
        </p:spPr>
      </p:pic>
      <p:pic>
        <p:nvPicPr>
          <p:cNvPr id="8" name="Obraz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162282"/>
            <a:ext cx="3960440" cy="1920213"/>
          </a:xfrm>
          <a:prstGeom prst="rect">
            <a:avLst/>
          </a:prstGeom>
        </p:spPr>
      </p:pic>
      <p:pic>
        <p:nvPicPr>
          <p:cNvPr id="9" name="Picture 2" descr="https://www.wfosigw.lodz.pl/ofiles/15723e0b0b781d6ca2c9cabb94a7a940&amp;attachment=0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48659"/>
            <a:ext cx="1662971" cy="644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Prostokąt 2"/>
          <p:cNvSpPr>
            <a:spLocks noChangeArrowheads="1"/>
          </p:cNvSpPr>
          <p:nvPr/>
        </p:nvSpPr>
        <p:spPr bwMode="auto">
          <a:xfrm>
            <a:off x="685135" y="116632"/>
            <a:ext cx="7632848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pl-PL" altLang="pl-PL" sz="2000" dirty="0" smtClean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algn="ctr" eaLnBrk="1" hangingPunct="1"/>
            <a:endParaRPr lang="pl-PL" altLang="pl-PL" sz="2000" dirty="0" smtClean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algn="ctr" eaLnBrk="1" hangingPunct="1"/>
            <a:endParaRPr lang="pl-PL" altLang="pl-PL" sz="2000" dirty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algn="ctr" eaLnBrk="1" hangingPunct="1"/>
            <a:endParaRPr lang="pl-PL" altLang="pl-PL" sz="2000" dirty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algn="ctr" eaLnBrk="1" hangingPunct="1"/>
            <a:r>
              <a:rPr lang="pl-PL" altLang="pl-PL" sz="2000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FORMY  </a:t>
            </a:r>
            <a:r>
              <a:rPr lang="pl-PL" altLang="pl-PL" sz="20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DOFINANSOWANIA  ZADAŃ  ZE  ŚRODKÓW </a:t>
            </a:r>
          </a:p>
          <a:p>
            <a:pPr algn="ctr" eaLnBrk="1" hangingPunct="1"/>
            <a:r>
              <a:rPr lang="pl-PL" altLang="pl-PL" sz="2000" dirty="0" err="1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WFOŚiGW</a:t>
            </a:r>
            <a:r>
              <a:rPr lang="pl-PL" altLang="pl-PL" sz="2000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 </a:t>
            </a:r>
            <a:r>
              <a:rPr lang="pl-PL" altLang="pl-PL" sz="20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W  ŁODZI</a:t>
            </a:r>
          </a:p>
        </p:txBody>
      </p:sp>
      <p:sp>
        <p:nvSpPr>
          <p:cNvPr id="4" name="Prostokąt z rogami ściętymi po przekątnej 3"/>
          <p:cNvSpPr/>
          <p:nvPr/>
        </p:nvSpPr>
        <p:spPr>
          <a:xfrm>
            <a:off x="645508" y="2186625"/>
            <a:ext cx="3098623" cy="1152128"/>
          </a:xfrm>
          <a:prstGeom prst="snip2DiagRect">
            <a:avLst/>
          </a:prstGeom>
          <a:solidFill>
            <a:schemeClr val="bg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6" name="Prostokąt z rogami ściętymi po przekątnej 5"/>
          <p:cNvSpPr/>
          <p:nvPr/>
        </p:nvSpPr>
        <p:spPr>
          <a:xfrm>
            <a:off x="5364086" y="4530436"/>
            <a:ext cx="3094777" cy="1152128"/>
          </a:xfrm>
          <a:prstGeom prst="snip2DiagRect">
            <a:avLst/>
          </a:prstGeom>
          <a:solidFill>
            <a:schemeClr val="bg2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7" name="Prostokąt z rogami ściętymi po przekątnej 6"/>
          <p:cNvSpPr/>
          <p:nvPr/>
        </p:nvSpPr>
        <p:spPr>
          <a:xfrm>
            <a:off x="5223206" y="2244015"/>
            <a:ext cx="3094777" cy="1152128"/>
          </a:xfrm>
          <a:prstGeom prst="snip2DiagRect">
            <a:avLst/>
          </a:prstGeom>
          <a:solidFill>
            <a:schemeClr val="bg2">
              <a:lumMod val="9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8" name="Prostokąt z rogami ściętymi po przekątnej 7"/>
          <p:cNvSpPr/>
          <p:nvPr/>
        </p:nvSpPr>
        <p:spPr>
          <a:xfrm>
            <a:off x="769512" y="4530436"/>
            <a:ext cx="3054926" cy="1152128"/>
          </a:xfrm>
          <a:prstGeom prst="snip2DiagRect">
            <a:avLst/>
          </a:prstGeom>
          <a:solidFill>
            <a:schemeClr val="bg2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5" name="Prostokąt 4"/>
          <p:cNvSpPr/>
          <p:nvPr/>
        </p:nvSpPr>
        <p:spPr>
          <a:xfrm>
            <a:off x="556038" y="2315209"/>
            <a:ext cx="323879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pl-PL" altLang="pl-PL" sz="1600" b="1" i="1" dirty="0" smtClean="0">
                <a:solidFill>
                  <a:schemeClr val="bg2">
                    <a:lumMod val="10000"/>
                  </a:schemeClr>
                </a:solidFill>
              </a:rPr>
              <a:t>NISKOOPROCENTOWANE </a:t>
            </a:r>
            <a:r>
              <a:rPr lang="pl-PL" altLang="pl-PL" sz="1600" b="1" i="1" dirty="0">
                <a:solidFill>
                  <a:schemeClr val="bg2">
                    <a:lumMod val="10000"/>
                  </a:schemeClr>
                </a:solidFill>
              </a:rPr>
              <a:t>POŻYCZKI</a:t>
            </a:r>
            <a:r>
              <a:rPr lang="pl-PL" altLang="pl-PL" sz="1600" b="1" i="1" dirty="0" smtClean="0">
                <a:solidFill>
                  <a:schemeClr val="bg2">
                    <a:lumMod val="10000"/>
                  </a:schemeClr>
                </a:solidFill>
              </a:rPr>
              <a:t>, </a:t>
            </a:r>
            <a:r>
              <a:rPr lang="pl-PL" altLang="pl-PL" sz="1600" b="1" i="1" dirty="0">
                <a:solidFill>
                  <a:schemeClr val="bg2">
                    <a:lumMod val="10000"/>
                  </a:schemeClr>
                </a:solidFill>
              </a:rPr>
              <a:t>KTÓRE MOGĄ BYĆ CZĘŚCIOWO UMORZONE</a:t>
            </a:r>
          </a:p>
        </p:txBody>
      </p:sp>
      <p:sp>
        <p:nvSpPr>
          <p:cNvPr id="12" name="Prostokąt 11"/>
          <p:cNvSpPr/>
          <p:nvPr/>
        </p:nvSpPr>
        <p:spPr>
          <a:xfrm>
            <a:off x="1723356" y="4937222"/>
            <a:ext cx="114723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pl-PL" altLang="pl-PL" sz="1600" b="1" i="1" dirty="0">
                <a:solidFill>
                  <a:schemeClr val="bg2">
                    <a:lumMod val="10000"/>
                  </a:schemeClr>
                </a:solidFill>
              </a:rPr>
              <a:t>DOTACJE</a:t>
            </a:r>
            <a:endParaRPr lang="pl-PL" sz="1600" i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13" name="Prostokąt 12"/>
          <p:cNvSpPr/>
          <p:nvPr/>
        </p:nvSpPr>
        <p:spPr>
          <a:xfrm>
            <a:off x="5508104" y="2504860"/>
            <a:ext cx="266586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pl-PL" sz="1600" b="1" i="1" dirty="0">
                <a:solidFill>
                  <a:schemeClr val="bg2">
                    <a:lumMod val="10000"/>
                  </a:schemeClr>
                </a:solidFill>
              </a:rPr>
              <a:t>POŻYCZKI </a:t>
            </a:r>
            <a:r>
              <a:rPr lang="pl-PL" sz="1600" b="1" i="1" dirty="0" smtClean="0">
                <a:solidFill>
                  <a:schemeClr val="bg2">
                    <a:lumMod val="10000"/>
                  </a:schemeClr>
                </a:solidFill>
              </a:rPr>
              <a:t>UDZIELANE WRAZ Z DOTACJAMI</a:t>
            </a:r>
            <a:endParaRPr lang="pl-PL" sz="1600" b="1" i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14" name="Prostokąt 13"/>
          <p:cNvSpPr/>
          <p:nvPr/>
        </p:nvSpPr>
        <p:spPr>
          <a:xfrm>
            <a:off x="5331930" y="4691001"/>
            <a:ext cx="329254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pl-PL" sz="1600" b="1" i="1" dirty="0">
                <a:solidFill>
                  <a:schemeClr val="bg2">
                    <a:lumMod val="10000"/>
                  </a:schemeClr>
                </a:solidFill>
              </a:rPr>
              <a:t>PRZEKAZANIE ŚRODKÓW PAŃSTWOWYM JEDNOSTKOM BUDŻETOWYM </a:t>
            </a:r>
            <a:r>
              <a:rPr lang="pl-PL" altLang="pl-PL" sz="1600" b="1" i="1" dirty="0">
                <a:solidFill>
                  <a:schemeClr val="bg2">
                    <a:lumMod val="10000"/>
                  </a:schemeClr>
                </a:solidFill>
              </a:rPr>
              <a:t> </a:t>
            </a:r>
            <a:endParaRPr lang="pl-PL" sz="1600" i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15" name="Owal 14"/>
          <p:cNvSpPr/>
          <p:nvPr/>
        </p:nvSpPr>
        <p:spPr>
          <a:xfrm>
            <a:off x="4002120" y="3368778"/>
            <a:ext cx="1152128" cy="1161658"/>
          </a:xfrm>
          <a:prstGeom prst="ellipse">
            <a:avLst/>
          </a:prstGeom>
          <a:solidFill>
            <a:schemeClr val="bg2">
              <a:lumMod val="2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16" name="Picture 2" descr="https://www.wfosigw.lodz.pl/ofiles/15723e0b0b781d6ca2c9cabb94a7a940&amp;attachment=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2420" y="50326"/>
            <a:ext cx="1662971" cy="644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pole tekstowe 16"/>
          <p:cNvSpPr txBox="1"/>
          <p:nvPr/>
        </p:nvSpPr>
        <p:spPr>
          <a:xfrm>
            <a:off x="747581" y="756474"/>
            <a:ext cx="5760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000" dirty="0" smtClean="0">
                <a:solidFill>
                  <a:schemeClr val="bg1"/>
                </a:solidFill>
              </a:rPr>
              <a:t>4</a:t>
            </a:r>
            <a:endParaRPr lang="pl-PL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987650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1"/>
          <p:cNvSpPr/>
          <p:nvPr/>
        </p:nvSpPr>
        <p:spPr>
          <a:xfrm>
            <a:off x="251520" y="260648"/>
            <a:ext cx="864096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None/>
            </a:pPr>
            <a:endParaRPr lang="pl-PL" sz="2400" dirty="0" smtClean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marL="0" indent="0" algn="ctr">
              <a:buNone/>
            </a:pPr>
            <a:endParaRPr lang="pl-PL" sz="2400" dirty="0" smtClean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marL="0" indent="0" algn="ctr">
              <a:buNone/>
            </a:pPr>
            <a:endParaRPr lang="pl-PL" sz="2400" dirty="0" smtClean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marL="0" indent="0" algn="ctr">
              <a:buNone/>
            </a:pPr>
            <a:r>
              <a:rPr lang="pl-PL" sz="2400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Na </a:t>
            </a:r>
            <a:r>
              <a:rPr lang="pl-PL" sz="24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realizację zadań proekologicznych Fundusz: </a:t>
            </a: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1225445600"/>
              </p:ext>
            </p:extLst>
          </p:nvPr>
        </p:nvGraphicFramePr>
        <p:xfrm>
          <a:off x="755576" y="1556792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2" descr="https://www.wfosigw.lodz.pl/ofiles/15723e0b0b781d6ca2c9cabb94a7a940&amp;attachment=0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2420" y="50326"/>
            <a:ext cx="1662971" cy="644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pole tekstowe 2"/>
          <p:cNvSpPr txBox="1"/>
          <p:nvPr/>
        </p:nvSpPr>
        <p:spPr>
          <a:xfrm>
            <a:off x="827584" y="764704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000" dirty="0" smtClean="0">
                <a:solidFill>
                  <a:schemeClr val="bg1"/>
                </a:solidFill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207247604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2"/>
          <p:cNvSpPr>
            <a:spLocks noGrp="1"/>
          </p:cNvSpPr>
          <p:nvPr>
            <p:ph type="title"/>
          </p:nvPr>
        </p:nvSpPr>
        <p:spPr>
          <a:xfrm>
            <a:off x="1763688" y="260648"/>
            <a:ext cx="6589199" cy="1280890"/>
          </a:xfrm>
        </p:spPr>
        <p:txBody>
          <a:bodyPr>
            <a:normAutofit fontScale="90000"/>
          </a:bodyPr>
          <a:lstStyle/>
          <a:p>
            <a:pPr algn="ctr"/>
            <a:r>
              <a:rPr lang="pl-PL" sz="2800" dirty="0" smtClean="0">
                <a:solidFill>
                  <a:schemeClr val="accent3">
                    <a:lumMod val="75000"/>
                  </a:schemeClr>
                </a:solidFill>
                <a:latin typeface="Arial Black" panose="020B0A04020102020204" pitchFamily="34" charset="0"/>
              </a:rPr>
              <a:t/>
            </a:r>
            <a:br>
              <a:rPr lang="pl-PL" sz="2800" dirty="0" smtClean="0">
                <a:solidFill>
                  <a:schemeClr val="accent3">
                    <a:lumMod val="75000"/>
                  </a:schemeClr>
                </a:solidFill>
                <a:latin typeface="Arial Black" panose="020B0A04020102020204" pitchFamily="34" charset="0"/>
              </a:rPr>
            </a:br>
            <a:r>
              <a:rPr lang="pl-PL" sz="2800" dirty="0" smtClean="0">
                <a:solidFill>
                  <a:schemeClr val="accent3">
                    <a:lumMod val="75000"/>
                  </a:schemeClr>
                </a:solidFill>
                <a:latin typeface="Arial Black" panose="020B0A04020102020204" pitchFamily="34" charset="0"/>
              </a:rPr>
              <a:t/>
            </a:r>
            <a:br>
              <a:rPr lang="pl-PL" sz="2800" dirty="0" smtClean="0">
                <a:solidFill>
                  <a:schemeClr val="accent3">
                    <a:lumMod val="75000"/>
                  </a:schemeClr>
                </a:solidFill>
                <a:latin typeface="Arial Black" panose="020B0A04020102020204" pitchFamily="34" charset="0"/>
              </a:rPr>
            </a:br>
            <a:r>
              <a:rPr lang="pl-PL" sz="2800" dirty="0" smtClean="0">
                <a:solidFill>
                  <a:schemeClr val="accent3">
                    <a:lumMod val="75000"/>
                  </a:schemeClr>
                </a:solidFill>
                <a:latin typeface="Arial Black" panose="020B0A04020102020204" pitchFamily="34" charset="0"/>
              </a:rPr>
              <a:t>ZASADY UDZIELANIA POMOCY FINANSOWEJ</a:t>
            </a:r>
            <a:endParaRPr lang="pl-PL" sz="2800" dirty="0">
              <a:solidFill>
                <a:schemeClr val="accent3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2" name="Symbol zastępczy numeru slajdu 1"/>
          <p:cNvSpPr>
            <a:spLocks noGrp="1"/>
          </p:cNvSpPr>
          <p:nvPr>
            <p:ph type="sldNum" sz="quarter" idx="12"/>
          </p:nvPr>
        </p:nvSpPr>
        <p:spPr>
          <a:xfrm>
            <a:off x="539552" y="764704"/>
            <a:ext cx="584978" cy="365125"/>
          </a:xfrm>
        </p:spPr>
        <p:txBody>
          <a:bodyPr/>
          <a:lstStyle/>
          <a:p>
            <a:pPr>
              <a:defRPr/>
            </a:pPr>
            <a:fld id="{5DF73C48-386B-4F92-9D1F-8494D802914C}" type="slidenum">
              <a:rPr lang="pl-PL" smtClean="0"/>
              <a:pPr>
                <a:defRPr/>
              </a:pPr>
              <a:t>6</a:t>
            </a:fld>
            <a:endParaRPr lang="pl-PL" dirty="0"/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1435199165"/>
              </p:ext>
            </p:extLst>
          </p:nvPr>
        </p:nvGraphicFramePr>
        <p:xfrm>
          <a:off x="683568" y="2060848"/>
          <a:ext cx="6120680" cy="42484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2" descr="https://www.wfosigw.lodz.pl/ofiles/15723e0b0b781d6ca2c9cabb94a7a940&amp;attachment=0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2420" y="50326"/>
            <a:ext cx="1662971" cy="644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973586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2"/>
          <p:cNvSpPr>
            <a:spLocks noGrp="1"/>
          </p:cNvSpPr>
          <p:nvPr>
            <p:ph type="title"/>
          </p:nvPr>
        </p:nvSpPr>
        <p:spPr>
          <a:xfrm>
            <a:off x="803717" y="334508"/>
            <a:ext cx="8229600" cy="647404"/>
          </a:xfrm>
        </p:spPr>
        <p:txBody>
          <a:bodyPr>
            <a:normAutofit fontScale="90000"/>
          </a:bodyPr>
          <a:lstStyle/>
          <a:p>
            <a:pPr algn="ctr"/>
            <a:r>
              <a:rPr lang="pl-PL" sz="2800" dirty="0" smtClean="0">
                <a:solidFill>
                  <a:schemeClr val="accent3">
                    <a:lumMod val="75000"/>
                  </a:schemeClr>
                </a:solidFill>
                <a:latin typeface="Arial Black" panose="020B0A04020102020204" pitchFamily="34" charset="0"/>
              </a:rPr>
              <a:t/>
            </a:r>
            <a:br>
              <a:rPr lang="pl-PL" sz="2800" dirty="0" smtClean="0">
                <a:solidFill>
                  <a:schemeClr val="accent3">
                    <a:lumMod val="75000"/>
                  </a:schemeClr>
                </a:solidFill>
                <a:latin typeface="Arial Black" panose="020B0A04020102020204" pitchFamily="34" charset="0"/>
              </a:rPr>
            </a:br>
            <a:r>
              <a:rPr lang="pl-PL" sz="2800" dirty="0" smtClean="0">
                <a:solidFill>
                  <a:schemeClr val="accent3">
                    <a:lumMod val="75000"/>
                  </a:schemeClr>
                </a:solidFill>
                <a:latin typeface="Arial Black" panose="020B0A04020102020204" pitchFamily="34" charset="0"/>
              </a:rPr>
              <a:t>POŻYCZKI - OPROCENTOWANIE</a:t>
            </a:r>
            <a:endParaRPr lang="pl-PL" sz="2800" dirty="0">
              <a:solidFill>
                <a:schemeClr val="accent3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F73C48-386B-4F92-9D1F-8494D802914C}" type="slidenum">
              <a:rPr lang="pl-PL" smtClean="0"/>
              <a:pPr>
                <a:defRPr/>
              </a:pPr>
              <a:t>7</a:t>
            </a:fld>
            <a:endParaRPr lang="pl-PL"/>
          </a:p>
        </p:txBody>
      </p:sp>
      <p:sp>
        <p:nvSpPr>
          <p:cNvPr id="2" name="Prostokąt ze ściętym rogiem 1"/>
          <p:cNvSpPr/>
          <p:nvPr/>
        </p:nvSpPr>
        <p:spPr>
          <a:xfrm>
            <a:off x="1482732" y="1386084"/>
            <a:ext cx="7416824" cy="932010"/>
          </a:xfrm>
          <a:prstGeom prst="snip1Rect">
            <a:avLst/>
          </a:prstGeom>
          <a:solidFill>
            <a:schemeClr val="bg2">
              <a:lumMod val="50000"/>
              <a:alpha val="79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pl-PL" sz="1300" dirty="0">
                <a:solidFill>
                  <a:schemeClr val="tx1"/>
                </a:solidFill>
                <a:cs typeface="Arial" pitchFamily="34" charset="0"/>
              </a:rPr>
              <a:t>Dla pożyczek stanowiących krajowy wkład własny Beneficjenta na pokrycie kosztów realizacji przedsięwzięć finansowanych z udziałem bezzwrotnych środków pochodzących </a:t>
            </a:r>
            <a:r>
              <a:rPr lang="pl-PL" sz="1300" dirty="0" smtClean="0">
                <a:solidFill>
                  <a:schemeClr val="tx1"/>
                </a:solidFill>
                <a:cs typeface="Arial" pitchFamily="34" charset="0"/>
              </a:rPr>
              <a:t> z </a:t>
            </a:r>
            <a:r>
              <a:rPr lang="pl-PL" sz="1300" dirty="0">
                <a:solidFill>
                  <a:schemeClr val="tx1"/>
                </a:solidFill>
                <a:cs typeface="Arial" pitchFamily="34" charset="0"/>
              </a:rPr>
              <a:t>funduszy Unii Europejskiej lub z innych funduszy zagranicznych</a:t>
            </a:r>
          </a:p>
        </p:txBody>
      </p:sp>
      <p:sp>
        <p:nvSpPr>
          <p:cNvPr id="6" name="Prostokąt ze ściętym rogiem 5"/>
          <p:cNvSpPr/>
          <p:nvPr/>
        </p:nvSpPr>
        <p:spPr>
          <a:xfrm>
            <a:off x="1572074" y="4149892"/>
            <a:ext cx="7357220" cy="1727380"/>
          </a:xfrm>
          <a:prstGeom prst="snip1Rect">
            <a:avLst/>
          </a:prstGeom>
          <a:solidFill>
            <a:schemeClr val="bg2">
              <a:lumMod val="50000"/>
              <a:alpha val="79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8" name="Prostokąt ze ściętym rogiem 7"/>
          <p:cNvSpPr/>
          <p:nvPr/>
        </p:nvSpPr>
        <p:spPr>
          <a:xfrm>
            <a:off x="1512470" y="2527669"/>
            <a:ext cx="7416824" cy="1408877"/>
          </a:xfrm>
          <a:prstGeom prst="snip1Rect">
            <a:avLst/>
          </a:prstGeom>
          <a:solidFill>
            <a:schemeClr val="bg2">
              <a:lumMod val="50000"/>
              <a:alpha val="79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4" name="Łza 3"/>
          <p:cNvSpPr/>
          <p:nvPr/>
        </p:nvSpPr>
        <p:spPr>
          <a:xfrm flipV="1">
            <a:off x="394750" y="1235786"/>
            <a:ext cx="1090464" cy="1012974"/>
          </a:xfrm>
          <a:prstGeom prst="teardrop">
            <a:avLst/>
          </a:prstGeom>
          <a:solidFill>
            <a:schemeClr val="bg2">
              <a:lumMod val="9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10" name="Łza 9"/>
          <p:cNvSpPr/>
          <p:nvPr/>
        </p:nvSpPr>
        <p:spPr>
          <a:xfrm flipV="1">
            <a:off x="481610" y="4381453"/>
            <a:ext cx="1090464" cy="1012974"/>
          </a:xfrm>
          <a:prstGeom prst="teardrop">
            <a:avLst/>
          </a:prstGeom>
          <a:solidFill>
            <a:schemeClr val="bg2">
              <a:lumMod val="9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1" name="Łza 10"/>
          <p:cNvSpPr/>
          <p:nvPr/>
        </p:nvSpPr>
        <p:spPr>
          <a:xfrm flipV="1">
            <a:off x="422006" y="2631156"/>
            <a:ext cx="1090464" cy="1042542"/>
          </a:xfrm>
          <a:prstGeom prst="teardrop">
            <a:avLst/>
          </a:prstGeom>
          <a:solidFill>
            <a:schemeClr val="bg2">
              <a:lumMod val="9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2" name="Prostokąt 11"/>
          <p:cNvSpPr/>
          <p:nvPr/>
        </p:nvSpPr>
        <p:spPr>
          <a:xfrm>
            <a:off x="540131" y="1545902"/>
            <a:ext cx="88678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pl-PL" sz="24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0,5%</a:t>
            </a:r>
            <a:endParaRPr lang="pl-PL" sz="2400" dirty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Prostokąt 12"/>
          <p:cNvSpPr/>
          <p:nvPr/>
        </p:nvSpPr>
        <p:spPr>
          <a:xfrm>
            <a:off x="540131" y="2933215"/>
            <a:ext cx="88678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sz="24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1,0%</a:t>
            </a:r>
            <a:endParaRPr lang="pl-PL" sz="2400" dirty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Prostokąt 13"/>
          <p:cNvSpPr/>
          <p:nvPr/>
        </p:nvSpPr>
        <p:spPr>
          <a:xfrm>
            <a:off x="619869" y="4623713"/>
            <a:ext cx="88678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24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1,5%</a:t>
            </a:r>
            <a:endParaRPr lang="pl-PL" sz="2400" dirty="0"/>
          </a:p>
        </p:txBody>
      </p:sp>
      <p:sp>
        <p:nvSpPr>
          <p:cNvPr id="15" name="Prostokąt 14"/>
          <p:cNvSpPr/>
          <p:nvPr/>
        </p:nvSpPr>
        <p:spPr>
          <a:xfrm>
            <a:off x="1588341" y="4341460"/>
            <a:ext cx="7382332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1200" dirty="0"/>
              <a:t>Dla pożyczek nie stanowiących krajowego wkładu </a:t>
            </a:r>
            <a:r>
              <a:rPr lang="pl-PL" sz="1200" dirty="0" smtClean="0"/>
              <a:t>własnego</a:t>
            </a:r>
            <a:r>
              <a:rPr lang="pl-PL" sz="1200" dirty="0"/>
              <a:t>,</a:t>
            </a:r>
            <a:endParaRPr lang="pl-PL" sz="12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1200" dirty="0" smtClean="0"/>
              <a:t>Dla pożyczek płatniczych,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1200" dirty="0"/>
              <a:t>Dla pożyczek, stanowiących pokrycie udziału własnego Beneficjenta na zadania które będą realizowane ze środków Funduszu, przy wykorzystaniu form dofinansowania określonych w § 2 ust. 5 pkt 1 lit. a, b, d, pkt 4, 5 </a:t>
            </a:r>
            <a:r>
              <a:rPr lang="pl-PL" sz="1200" dirty="0" smtClean="0"/>
              <a:t>ZASAD lub </a:t>
            </a:r>
            <a:r>
              <a:rPr lang="pl-PL" sz="1200" dirty="0"/>
              <a:t>w ramach ogłoszonych przez Fundusz programów priorytetowych oraz konkursów, o ile postanowienia zawarte w powyższych dokumentach nie </a:t>
            </a:r>
            <a:r>
              <a:rPr lang="pl-PL" sz="1200" dirty="0" smtClean="0"/>
              <a:t>stanowią </a:t>
            </a:r>
            <a:r>
              <a:rPr lang="pl-PL" sz="1200" dirty="0"/>
              <a:t>inaczej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l-PL" sz="1200" dirty="0" smtClean="0"/>
          </a:p>
          <a:p>
            <a:endParaRPr lang="pl-PL" dirty="0"/>
          </a:p>
        </p:txBody>
      </p:sp>
      <p:sp>
        <p:nvSpPr>
          <p:cNvPr id="18" name="Prostokąt 17"/>
          <p:cNvSpPr/>
          <p:nvPr/>
        </p:nvSpPr>
        <p:spPr>
          <a:xfrm>
            <a:off x="1545037" y="2585776"/>
            <a:ext cx="6779096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l-PL" sz="1300" dirty="0"/>
              <a:t>Dla gmin o wartości wskaźnika G określonego dla roku poprzedzającego rok złożenia wniosku o udzielenie pożyczki nie wyższego niż 80% wskaźnika </a:t>
            </a:r>
            <a:r>
              <a:rPr lang="pl-PL" sz="1300" dirty="0" err="1"/>
              <a:t>Gg</a:t>
            </a:r>
            <a:r>
              <a:rPr lang="pl-PL" sz="1300" dirty="0"/>
              <a:t> wyliczanego na ten </a:t>
            </a:r>
            <a:r>
              <a:rPr lang="pl-PL" sz="1300" dirty="0" smtClean="0"/>
              <a:t>rok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l-PL" sz="1300" dirty="0"/>
              <a:t>Dla powiatów o wartości wskaźnika P określonego dla roku poprzedzającego - rok złożenia wniosku o udzielenie pożyczki nie wyższego niż 80% wskaźnika </a:t>
            </a:r>
            <a:r>
              <a:rPr lang="pl-PL" sz="1300" dirty="0" err="1"/>
              <a:t>Pp</a:t>
            </a:r>
            <a:r>
              <a:rPr lang="pl-PL" sz="1300" dirty="0"/>
              <a:t> wyliczanego na ten rok</a:t>
            </a:r>
          </a:p>
        </p:txBody>
      </p:sp>
      <p:pic>
        <p:nvPicPr>
          <p:cNvPr id="16" name="Picture 2" descr="https://www.wfosigw.lodz.pl/ofiles/15723e0b0b781d6ca2c9cabb94a7a940&amp;attachment=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2420" y="50326"/>
            <a:ext cx="1662971" cy="644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827225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l-PL" sz="2800" dirty="0" smtClean="0">
                <a:solidFill>
                  <a:schemeClr val="accent3">
                    <a:lumMod val="75000"/>
                  </a:schemeClr>
                </a:solidFill>
                <a:latin typeface="Arial Black" panose="020B0A04020102020204" pitchFamily="34" charset="0"/>
              </a:rPr>
              <a:t/>
            </a:r>
            <a:br>
              <a:rPr lang="pl-PL" sz="2800" dirty="0" smtClean="0">
                <a:solidFill>
                  <a:schemeClr val="accent3">
                    <a:lumMod val="75000"/>
                  </a:schemeClr>
                </a:solidFill>
                <a:latin typeface="Arial Black" panose="020B0A04020102020204" pitchFamily="34" charset="0"/>
              </a:rPr>
            </a:br>
            <a:r>
              <a:rPr lang="pl-PL" sz="2800" dirty="0" smtClean="0">
                <a:solidFill>
                  <a:schemeClr val="accent3">
                    <a:lumMod val="75000"/>
                  </a:schemeClr>
                </a:solidFill>
                <a:latin typeface="Arial Black" panose="020B0A04020102020204" pitchFamily="34" charset="0"/>
              </a:rPr>
              <a:t>POŻYCZKI - OPROCENTOWANIE</a:t>
            </a:r>
            <a:endParaRPr lang="pl-PL" sz="2800" dirty="0">
              <a:solidFill>
                <a:schemeClr val="accent3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2" name="Symbol zastępczy numeru slajd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F73C48-386B-4F92-9D1F-8494D802914C}" type="slidenum">
              <a:rPr lang="pl-PL" smtClean="0"/>
              <a:pPr>
                <a:defRPr/>
              </a:pPr>
              <a:t>8</a:t>
            </a:fld>
            <a:endParaRPr lang="pl-PL"/>
          </a:p>
        </p:txBody>
      </p:sp>
      <p:sp>
        <p:nvSpPr>
          <p:cNvPr id="5" name="Prostokąt ze ściętym rogiem 4"/>
          <p:cNvSpPr/>
          <p:nvPr/>
        </p:nvSpPr>
        <p:spPr>
          <a:xfrm>
            <a:off x="1413128" y="4175197"/>
            <a:ext cx="7273672" cy="1370583"/>
          </a:xfrm>
          <a:prstGeom prst="snip1Rect">
            <a:avLst/>
          </a:prstGeom>
          <a:solidFill>
            <a:schemeClr val="bg2">
              <a:lumMod val="50000"/>
              <a:alpha val="79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6" name="Prostokąt ze ściętym rogiem 5"/>
          <p:cNvSpPr/>
          <p:nvPr/>
        </p:nvSpPr>
        <p:spPr>
          <a:xfrm>
            <a:off x="1430175" y="1867776"/>
            <a:ext cx="7256625" cy="1499417"/>
          </a:xfrm>
          <a:prstGeom prst="snip1Rect">
            <a:avLst/>
          </a:prstGeom>
          <a:solidFill>
            <a:schemeClr val="bg2">
              <a:lumMod val="50000"/>
              <a:alpha val="79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7" name="Prostokąt 6"/>
          <p:cNvSpPr/>
          <p:nvPr/>
        </p:nvSpPr>
        <p:spPr>
          <a:xfrm>
            <a:off x="1674111" y="1884459"/>
            <a:ext cx="676875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l-PL" sz="1400" dirty="0" smtClean="0"/>
              <a:t>Wnioskodawcy może zostać udzielona pożyczka na warunkach rynkowych             o oprocentowaniu na poziomie stopy referencyjnej ustalanej zgodnie                       z komunikatem Komisji Europejskiej w sprawie zmiany metody ustalania stóp referencyjnych i dyskontowych (Dz. Urz. UE C 14, 19.01.2008, str. 6), (udzielone dofinansowanie nie stanowi pomocy publicznej) na pokrycie kosztów realizowanego zadania</a:t>
            </a:r>
            <a:endParaRPr lang="pl-PL" sz="1400" dirty="0"/>
          </a:p>
        </p:txBody>
      </p:sp>
      <p:sp>
        <p:nvSpPr>
          <p:cNvPr id="21" name="Prostokąt 20"/>
          <p:cNvSpPr/>
          <p:nvPr/>
        </p:nvSpPr>
        <p:spPr>
          <a:xfrm>
            <a:off x="1674111" y="4272357"/>
            <a:ext cx="4572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pl-PL" sz="1600" dirty="0" smtClean="0"/>
              <a:t>Dla pożyczek pomostowych</a:t>
            </a:r>
            <a:endParaRPr lang="pl-PL" sz="1600" dirty="0"/>
          </a:p>
        </p:txBody>
      </p:sp>
      <p:sp>
        <p:nvSpPr>
          <p:cNvPr id="22" name="Łza 21"/>
          <p:cNvSpPr/>
          <p:nvPr/>
        </p:nvSpPr>
        <p:spPr>
          <a:xfrm flipV="1">
            <a:off x="322664" y="1417638"/>
            <a:ext cx="1090464" cy="1012974"/>
          </a:xfrm>
          <a:prstGeom prst="teardrop">
            <a:avLst/>
          </a:prstGeom>
          <a:solidFill>
            <a:schemeClr val="bg2">
              <a:lumMod val="9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23" name="Prostokąt 22"/>
          <p:cNvSpPr/>
          <p:nvPr/>
        </p:nvSpPr>
        <p:spPr>
          <a:xfrm>
            <a:off x="540515" y="1713168"/>
            <a:ext cx="88678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sz="2400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2,0%</a:t>
            </a:r>
            <a:endParaRPr lang="pl-PL" sz="2400" dirty="0"/>
          </a:p>
        </p:txBody>
      </p:sp>
      <p:sp>
        <p:nvSpPr>
          <p:cNvPr id="24" name="Łza 23"/>
          <p:cNvSpPr/>
          <p:nvPr/>
        </p:nvSpPr>
        <p:spPr>
          <a:xfrm flipV="1">
            <a:off x="336832" y="3765868"/>
            <a:ext cx="1090464" cy="1012974"/>
          </a:xfrm>
          <a:prstGeom prst="teardrop">
            <a:avLst/>
          </a:prstGeom>
          <a:solidFill>
            <a:schemeClr val="bg2">
              <a:lumMod val="9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25" name="Prostokąt 24"/>
          <p:cNvSpPr/>
          <p:nvPr/>
        </p:nvSpPr>
        <p:spPr>
          <a:xfrm>
            <a:off x="457200" y="4041522"/>
            <a:ext cx="88678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sz="2400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3,0%</a:t>
            </a:r>
            <a:endParaRPr lang="pl-PL" sz="2400" dirty="0"/>
          </a:p>
        </p:txBody>
      </p:sp>
      <p:pic>
        <p:nvPicPr>
          <p:cNvPr id="12" name="Picture 2" descr="https://www.wfosigw.lodz.pl/ofiles/15723e0b0b781d6ca2c9cabb94a7a940&amp;attachment=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2420" y="50326"/>
            <a:ext cx="1662971" cy="644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058158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2"/>
          <p:cNvSpPr>
            <a:spLocks noGrp="1"/>
          </p:cNvSpPr>
          <p:nvPr>
            <p:ph type="title"/>
          </p:nvPr>
        </p:nvSpPr>
        <p:spPr>
          <a:xfrm>
            <a:off x="936284" y="310990"/>
            <a:ext cx="8025220" cy="1143000"/>
          </a:xfrm>
        </p:spPr>
        <p:txBody>
          <a:bodyPr>
            <a:normAutofit/>
          </a:bodyPr>
          <a:lstStyle/>
          <a:p>
            <a:pPr algn="ctr"/>
            <a:r>
              <a:rPr lang="pl-PL" sz="2800" dirty="0" smtClean="0">
                <a:solidFill>
                  <a:schemeClr val="accent3">
                    <a:lumMod val="75000"/>
                  </a:schemeClr>
                </a:solidFill>
                <a:latin typeface="Arial Black" panose="020B0A04020102020204" pitchFamily="34" charset="0"/>
              </a:rPr>
              <a:t/>
            </a:r>
            <a:br>
              <a:rPr lang="pl-PL" sz="2800" dirty="0" smtClean="0">
                <a:solidFill>
                  <a:schemeClr val="accent3">
                    <a:lumMod val="75000"/>
                  </a:schemeClr>
                </a:solidFill>
                <a:latin typeface="Arial Black" panose="020B0A04020102020204" pitchFamily="34" charset="0"/>
              </a:rPr>
            </a:br>
            <a:r>
              <a:rPr lang="pl-PL" sz="2800" dirty="0" smtClean="0">
                <a:solidFill>
                  <a:schemeClr val="accent3">
                    <a:lumMod val="75000"/>
                  </a:schemeClr>
                </a:solidFill>
                <a:latin typeface="Arial Black" panose="020B0A04020102020204" pitchFamily="34" charset="0"/>
              </a:rPr>
              <a:t>POŻYCZKA – okres spłaty, karencja</a:t>
            </a:r>
            <a:endParaRPr lang="pl-PL" sz="2800" dirty="0">
              <a:solidFill>
                <a:schemeClr val="accent3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F73C48-386B-4F92-9D1F-8494D802914C}" type="slidenum">
              <a:rPr lang="pl-PL" smtClean="0"/>
              <a:pPr>
                <a:defRPr/>
              </a:pPr>
              <a:t>9</a:t>
            </a:fld>
            <a:endParaRPr lang="pl-PL"/>
          </a:p>
        </p:txBody>
      </p:sp>
      <p:sp>
        <p:nvSpPr>
          <p:cNvPr id="2" name="Prostokąt ze ściętym rogiem 1"/>
          <p:cNvSpPr/>
          <p:nvPr/>
        </p:nvSpPr>
        <p:spPr>
          <a:xfrm>
            <a:off x="1546762" y="1556792"/>
            <a:ext cx="7416824" cy="1385946"/>
          </a:xfrm>
          <a:prstGeom prst="snip1Rect">
            <a:avLst/>
          </a:prstGeom>
          <a:solidFill>
            <a:schemeClr val="bg2">
              <a:lumMod val="50000"/>
              <a:alpha val="79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dirty="0" smtClean="0">
                <a:solidFill>
                  <a:schemeClr val="accent3">
                    <a:lumMod val="75000"/>
                  </a:schemeClr>
                </a:solidFill>
              </a:rPr>
              <a:t>OKRES SPŁATY pożyczki </a:t>
            </a:r>
            <a:r>
              <a:rPr lang="pl-PL" dirty="0">
                <a:solidFill>
                  <a:schemeClr val="accent3">
                    <a:lumMod val="75000"/>
                  </a:schemeClr>
                </a:solidFill>
              </a:rPr>
              <a:t>wraz z </a:t>
            </a:r>
            <a:r>
              <a:rPr lang="pl-PL" dirty="0" smtClean="0">
                <a:solidFill>
                  <a:schemeClr val="accent3">
                    <a:lumMod val="75000"/>
                  </a:schemeClr>
                </a:solidFill>
              </a:rPr>
              <a:t>okresem karencji nie może przekroczyć 15 lat </a:t>
            </a:r>
            <a:r>
              <a:rPr lang="pl-PL" dirty="0" smtClean="0">
                <a:solidFill>
                  <a:schemeClr val="accent2">
                    <a:lumMod val="75000"/>
                  </a:schemeClr>
                </a:solidFill>
              </a:rPr>
              <a:t>od daty zawarcia umowy</a:t>
            </a:r>
            <a:r>
              <a:rPr lang="pl-PL" dirty="0">
                <a:solidFill>
                  <a:schemeClr val="accent2">
                    <a:lumMod val="75000"/>
                  </a:schemeClr>
                </a:solidFill>
              </a:rPr>
              <a:t>.</a:t>
            </a:r>
          </a:p>
        </p:txBody>
      </p:sp>
      <p:sp>
        <p:nvSpPr>
          <p:cNvPr id="8" name="Prostokąt ze ściętym rogiem 7"/>
          <p:cNvSpPr/>
          <p:nvPr/>
        </p:nvSpPr>
        <p:spPr>
          <a:xfrm>
            <a:off x="1544680" y="4060118"/>
            <a:ext cx="7416824" cy="1889162"/>
          </a:xfrm>
          <a:prstGeom prst="snip1Rect">
            <a:avLst/>
          </a:prstGeom>
          <a:solidFill>
            <a:schemeClr val="bg2">
              <a:lumMod val="50000"/>
              <a:alpha val="79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dirty="0">
                <a:solidFill>
                  <a:schemeClr val="accent3">
                    <a:lumMod val="75000"/>
                  </a:schemeClr>
                </a:solidFill>
              </a:rPr>
              <a:t>OKRES KARENCJI w spłacie pożyczki nie może przekroczyć </a:t>
            </a:r>
            <a:r>
              <a:rPr lang="pl-PL" dirty="0" smtClean="0">
                <a:solidFill>
                  <a:schemeClr val="accent3">
                    <a:lumMod val="75000"/>
                  </a:schemeClr>
                </a:solidFill>
              </a:rPr>
              <a:t>        6 </a:t>
            </a:r>
            <a:r>
              <a:rPr lang="pl-PL" dirty="0">
                <a:solidFill>
                  <a:schemeClr val="accent3">
                    <a:lumMod val="75000"/>
                  </a:schemeClr>
                </a:solidFill>
              </a:rPr>
              <a:t>miesięcy </a:t>
            </a:r>
            <a:r>
              <a:rPr lang="pl-PL" dirty="0">
                <a:solidFill>
                  <a:schemeClr val="accent2">
                    <a:lumMod val="75000"/>
                  </a:schemeClr>
                </a:solidFill>
              </a:rPr>
              <a:t>od daty planowanego zakończenia zadania wskazanego w umowie pożyczki w pierwotnym jej brzmieniu. </a:t>
            </a:r>
            <a:r>
              <a:rPr lang="pl-PL" dirty="0" smtClean="0">
                <a:solidFill>
                  <a:schemeClr val="accent2">
                    <a:lumMod val="75000"/>
                  </a:schemeClr>
                </a:solidFill>
              </a:rPr>
              <a:t>  </a:t>
            </a:r>
            <a:r>
              <a:rPr lang="pl-PL" dirty="0" smtClean="0">
                <a:solidFill>
                  <a:schemeClr val="accent3">
                    <a:lumMod val="75000"/>
                  </a:schemeClr>
                </a:solidFill>
              </a:rPr>
              <a:t>W </a:t>
            </a:r>
            <a:r>
              <a:rPr lang="pl-PL" dirty="0">
                <a:solidFill>
                  <a:schemeClr val="accent3">
                    <a:lumMod val="75000"/>
                  </a:schemeClr>
                </a:solidFill>
              </a:rPr>
              <a:t>szczególnych przypadkach, na wniosek Wnioskodawcy albo Beneficjenta, Zarząd Funduszu może dokonać wydłużenia tego okresu</a:t>
            </a:r>
          </a:p>
        </p:txBody>
      </p:sp>
      <p:sp>
        <p:nvSpPr>
          <p:cNvPr id="4" name="Łza 3"/>
          <p:cNvSpPr/>
          <p:nvPr/>
        </p:nvSpPr>
        <p:spPr>
          <a:xfrm flipV="1">
            <a:off x="454216" y="1507907"/>
            <a:ext cx="1090464" cy="1012974"/>
          </a:xfrm>
          <a:prstGeom prst="teardrop">
            <a:avLst/>
          </a:prstGeom>
          <a:solidFill>
            <a:schemeClr val="bg2">
              <a:lumMod val="9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25" name="Łza 24"/>
          <p:cNvSpPr/>
          <p:nvPr/>
        </p:nvSpPr>
        <p:spPr>
          <a:xfrm flipV="1">
            <a:off x="454216" y="4144907"/>
            <a:ext cx="1090464" cy="1012974"/>
          </a:xfrm>
          <a:prstGeom prst="teardrop">
            <a:avLst/>
          </a:prstGeom>
          <a:solidFill>
            <a:schemeClr val="bg2">
              <a:lumMod val="9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7" name="Prostokąt 6"/>
          <p:cNvSpPr/>
          <p:nvPr/>
        </p:nvSpPr>
        <p:spPr>
          <a:xfrm>
            <a:off x="602901" y="1850381"/>
            <a:ext cx="9369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pl-PL" b="1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15 LAT</a:t>
            </a:r>
          </a:p>
        </p:txBody>
      </p:sp>
      <p:sp>
        <p:nvSpPr>
          <p:cNvPr id="27" name="Prostokąt 26"/>
          <p:cNvSpPr/>
          <p:nvPr/>
        </p:nvSpPr>
        <p:spPr>
          <a:xfrm>
            <a:off x="475802" y="4471172"/>
            <a:ext cx="9669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pl-PL" b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 M-CY</a:t>
            </a:r>
            <a:endParaRPr lang="pl-PL" b="1" dirty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" name="Picture 2" descr="https://www.wfosigw.lodz.pl/ofiles/15723e0b0b781d6ca2c9cabb94a7a940&amp;attachment=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2420" y="50326"/>
            <a:ext cx="1662971" cy="644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906552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muga">
  <a:themeElements>
    <a:clrScheme name="Smuga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Smuga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muga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Smuga">
    <a:dk1>
      <a:sysClr val="windowText" lastClr="000000"/>
    </a:dk1>
    <a:lt1>
      <a:sysClr val="window" lastClr="FFFFFF"/>
    </a:lt1>
    <a:dk2>
      <a:srgbClr val="766F54"/>
    </a:dk2>
    <a:lt2>
      <a:srgbClr val="E3EACF"/>
    </a:lt2>
    <a:accent1>
      <a:srgbClr val="A53010"/>
    </a:accent1>
    <a:accent2>
      <a:srgbClr val="DE7E18"/>
    </a:accent2>
    <a:accent3>
      <a:srgbClr val="9F8351"/>
    </a:accent3>
    <a:accent4>
      <a:srgbClr val="728653"/>
    </a:accent4>
    <a:accent5>
      <a:srgbClr val="92AA4C"/>
    </a:accent5>
    <a:accent6>
      <a:srgbClr val="6AAC91"/>
    </a:accent6>
    <a:hlink>
      <a:srgbClr val="FB4A18"/>
    </a:hlink>
    <a:folHlink>
      <a:srgbClr val="FB931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14429</TotalTime>
  <Words>2972</Words>
  <Application>Microsoft Office PowerPoint</Application>
  <PresentationFormat>Pokaz na ekranie (4:3)</PresentationFormat>
  <Paragraphs>419</Paragraphs>
  <Slides>38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6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38</vt:i4>
      </vt:variant>
    </vt:vector>
  </HeadingPairs>
  <TitlesOfParts>
    <vt:vector size="45" baseType="lpstr">
      <vt:lpstr>Wingdings 3</vt:lpstr>
      <vt:lpstr>Arial Black</vt:lpstr>
      <vt:lpstr>Century Gothic</vt:lpstr>
      <vt:lpstr>Calibri</vt:lpstr>
      <vt:lpstr>Arial</vt:lpstr>
      <vt:lpstr>Wingdings</vt:lpstr>
      <vt:lpstr>Smuga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  ZASADY UDZIELANIA POMOCY FINANSOWEJ</vt:lpstr>
      <vt:lpstr> POŻYCZKI - OPROCENTOWANIE</vt:lpstr>
      <vt:lpstr> POŻYCZKI - OPROCENTOWANIE</vt:lpstr>
      <vt:lpstr> POŻYCZKA – okres spłaty, karencja</vt:lpstr>
      <vt:lpstr> ZASADY UMARZANIA POŻYCZEK</vt:lpstr>
      <vt:lpstr>Prezentacja programu PowerPoint</vt:lpstr>
      <vt:lpstr>DOFINANSOWANIE ZADAŃ W POSZCZEGÓLNYCH DZIEDZINACH OCHRONY  ŚRODOWISKA</vt:lpstr>
      <vt:lpstr>OCHRONA POWIETRZA </vt:lpstr>
      <vt:lpstr>Prezentacja programu PowerPoint</vt:lpstr>
      <vt:lpstr>Prezentacja programu PowerPoint</vt:lpstr>
      <vt:lpstr>  MODERNIZACJA I ROZBUDOWA SIECI CIEPLNEJ</vt:lpstr>
      <vt:lpstr> ZAKUP SAMOCHODÓW ELEKTRYCZNYCH</vt:lpstr>
      <vt:lpstr> OCHRONA ZASOBÓW WODNYCH</vt:lpstr>
      <vt:lpstr> BUDOWA I MODERNIZACJA  OCZYSZCZALNI ŚCIEKÓW, BUDOWA I ROZBUDOWA SIECI KANALIZACJI SANITARNEJ</vt:lpstr>
      <vt:lpstr>    PRZYDOMOWE OCZYSZCZALNIE ŚCIEKÓW</vt:lpstr>
      <vt:lpstr>  BUDOWA I ROZBUDOWA SIECI KANALIZACJI DESZCZOWEJ, BUDOWA, ROZBUDOWA I MODERNIZACJA STACJI UZDATNIANIA WODY ORAZ UJĘĆ WODY, BUDOWA I MODERNIZACJA WODOCIĄGÓW </vt:lpstr>
      <vt:lpstr>    ZAGOSPODAROWANIE WÓD OPADOWYCH</vt:lpstr>
      <vt:lpstr>GOSPODARKA ODPADAMI  I OCHRONA POWIERZCHNI ZIEMI</vt:lpstr>
      <vt:lpstr> USUWANIE AZBESTU </vt:lpstr>
      <vt:lpstr>  SELEKTYWNA ZBIÓRKA ODPADÓW PRZETWARZANIE ODPADÓW, GOSPODARKA OSADOWA, REKULTYWACJA SKŁADOWISK ODPADÓW, ZAKUP SAMOCHODU DO ODBIORU ODPADÓW</vt:lpstr>
      <vt:lpstr> WAPNOWANIE GLEB</vt:lpstr>
      <vt:lpstr>       OCHRONA PRZYRODY I KRAJOBRAZU </vt:lpstr>
      <vt:lpstr>ZADANIA Z ZAKRESU OCHRONY PRZYRODY  I KRAJOBRAZU</vt:lpstr>
      <vt:lpstr>  BADANIA NAUKOWE, EKSPERTYZY, MONITORING ŚRODOWISKA </vt:lpstr>
      <vt:lpstr>  OPRACOWANIE PROGRAMÓW, PLANÓW, AUDYTY </vt:lpstr>
      <vt:lpstr>  BADANIA NAUKOWE, EKSPERTYZY, MONITORING</vt:lpstr>
      <vt:lpstr>EDUKACJA EKOLOGICZNA </vt:lpstr>
      <vt:lpstr> POZOSTAŁE ZADANIA OCHRONY ŚRODOWISKA </vt:lpstr>
      <vt:lpstr>  NADZWYCZAJNE ZAGROŻENIA ŚRODOWISKA (USUWANIE SKUTKÓW DZIAŁAŃ ŻYWIOŁÓW I POWAŻNYCH AWARII)</vt:lpstr>
      <vt:lpstr>  INNE ZADANIA  OCHRONY ŚRODOWISKA (ZAKUPU INWESTYCYJNE)</vt:lpstr>
      <vt:lpstr> </vt:lpstr>
      <vt:lpstr>TELEFONY KONTAKTOWE</vt:lpstr>
      <vt:lpstr>Prezentacja programu PowerPoint</vt:lpstr>
    </vt:vector>
  </TitlesOfParts>
  <Company>Gospodarki Wodnej w Łodzi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Slajd 1</dc:title>
  <dc:creator>Karolina Wlazłowicz</dc:creator>
  <cp:lastModifiedBy>Paulina Gust</cp:lastModifiedBy>
  <cp:revision>1411</cp:revision>
  <cp:lastPrinted>2021-05-24T11:46:40Z</cp:lastPrinted>
  <dcterms:created xsi:type="dcterms:W3CDTF">2008-01-29T11:58:45Z</dcterms:created>
  <dcterms:modified xsi:type="dcterms:W3CDTF">2021-05-26T10:27:59Z</dcterms:modified>
</cp:coreProperties>
</file>